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0975110-169A-4772-8747-32168ACAE168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8A86A37-416A-480F-83D5-56388A5674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975110-169A-4772-8747-32168ACAE168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A86A37-416A-480F-83D5-56388A5674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975110-169A-4772-8747-32168ACAE168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A86A37-416A-480F-83D5-56388A5674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975110-169A-4772-8747-32168ACAE168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A86A37-416A-480F-83D5-56388A5674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975110-169A-4772-8747-32168ACAE168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A86A37-416A-480F-83D5-56388A5674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975110-169A-4772-8747-32168ACAE168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A86A37-416A-480F-83D5-56388A5674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975110-169A-4772-8747-32168ACAE168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A86A37-416A-480F-83D5-56388A5674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975110-169A-4772-8747-32168ACAE168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A86A37-416A-480F-83D5-56388A5674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975110-169A-4772-8747-32168ACAE168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A86A37-416A-480F-83D5-56388A5674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0975110-169A-4772-8747-32168ACAE168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A86A37-416A-480F-83D5-56388A5674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0975110-169A-4772-8747-32168ACAE168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8A86A37-416A-480F-83D5-56388A5674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0975110-169A-4772-8747-32168ACAE168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8A86A37-416A-480F-83D5-56388A56741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196894"/>
          </a:xfrm>
        </p:spPr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>   </a:t>
            </a:r>
            <a:r>
              <a:rPr lang="sr-Cyrl-RS" dirty="0" smtClean="0">
                <a:latin typeface="Comic Sans MS" panose="030F0702030302020204" pitchFamily="66" charset="0"/>
              </a:rPr>
              <a:t>Инфективне болести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7704" y="1850064"/>
            <a:ext cx="6408712" cy="1752600"/>
          </a:xfrm>
        </p:spPr>
        <p:txBody>
          <a:bodyPr/>
          <a:lstStyle/>
          <a:p>
            <a:r>
              <a:rPr lang="en-US" sz="2800" dirty="0" smtClean="0">
                <a:solidFill>
                  <a:schemeClr val="accent2"/>
                </a:solidFill>
                <a:latin typeface="Comic Sans MS" panose="030F0702030302020204" pitchFamily="66" charset="0"/>
              </a:rPr>
              <a:t>       </a:t>
            </a:r>
            <a:r>
              <a:rPr lang="sr-Cyrl-R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КЛИНИЧКИ ПРОБЛЕМ</a:t>
            </a:r>
            <a:endParaRPr lang="en-US" sz="2800" dirty="0" smtClean="0">
              <a:solidFill>
                <a:schemeClr val="tx2">
                  <a:lumMod val="40000"/>
                  <a:lumOff val="60000"/>
                </a:schemeClr>
              </a:solidFill>
              <a:latin typeface="Comic Sans MS" panose="030F0702030302020204" pitchFamily="66" charset="0"/>
            </a:endParaRPr>
          </a:p>
          <a:p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        11. </a:t>
            </a:r>
            <a:r>
              <a:rPr lang="sr-Cyrl-RS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недеља наставе</a:t>
            </a:r>
            <a:endParaRPr lang="en-US" sz="2800" dirty="0" smtClean="0">
              <a:solidFill>
                <a:schemeClr val="tx2">
                  <a:lumMod val="40000"/>
                  <a:lumOff val="60000"/>
                </a:schemeClr>
              </a:solidFill>
              <a:latin typeface="Comic Sans MS" panose="030F0702030302020204" pitchFamily="66" charset="0"/>
            </a:endParaRPr>
          </a:p>
          <a:p>
            <a:endParaRPr lang="en-US" dirty="0"/>
          </a:p>
        </p:txBody>
      </p:sp>
    </p:spTree>
  </p:cSld>
  <p:clrMapOvr>
    <a:masterClrMapping/>
  </p:clrMapOvr>
  <p:transition advTm="7128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692696"/>
            <a:ext cx="7818072" cy="555570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000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en-US" sz="2000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en-US" sz="2000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sr-Cyrl-RS" sz="2000" dirty="0" smtClean="0">
                <a:latin typeface="Comic Sans MS" panose="030F0702030302020204" pitchFamily="66" charset="0"/>
              </a:rPr>
              <a:t>Генералије: </a:t>
            </a:r>
            <a:r>
              <a:rPr lang="sr-Cyrl-RS" sz="20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Пацијент П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.</a:t>
            </a:r>
            <a:r>
              <a:rPr lang="sr-Cyrl-RS" sz="20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Р., стар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6</a:t>
            </a:r>
            <a:r>
              <a:rPr lang="sr-Cyrl-RS" sz="20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7 година,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sr-Cyrl-RS" sz="20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пољопривредник, из околине Крагујевца</a:t>
            </a:r>
            <a:endParaRPr lang="en-US" sz="2000" dirty="0" smtClean="0">
              <a:solidFill>
                <a:schemeClr val="accent1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en-US" sz="2000" dirty="0" smtClean="0">
              <a:solidFill>
                <a:schemeClr val="accent1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en-US" sz="2000" dirty="0" smtClean="0">
              <a:solidFill>
                <a:schemeClr val="accent1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spcBef>
                <a:spcPct val="20000"/>
              </a:spcBef>
              <a:buNone/>
            </a:pPr>
            <a:r>
              <a:rPr lang="sr-Cyrl-RS" sz="2000" dirty="0" smtClean="0">
                <a:latin typeface="Comic Sans MS" panose="030F0702030302020204" pitchFamily="66" charset="0"/>
                <a:cs typeface="Arial" panose="020B0604020202020204" pitchFamily="34" charset="0"/>
              </a:rPr>
              <a:t>Датум хоспитализације: </a:t>
            </a:r>
            <a:r>
              <a:rPr lang="sr-Cyrl-CS" sz="20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20. 06. 201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8</a:t>
            </a:r>
            <a:r>
              <a:rPr lang="sr-Cyrl-CS" sz="20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. године</a:t>
            </a:r>
            <a:endParaRPr lang="en-US" sz="2000" dirty="0"/>
          </a:p>
        </p:txBody>
      </p:sp>
    </p:spTree>
  </p:cSld>
  <p:clrMapOvr>
    <a:masterClrMapping/>
  </p:clrMapOvr>
  <p:transition advTm="13848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738531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sr-Cyrl-CS" sz="2400" dirty="0" smtClean="0">
                <a:latin typeface="Comic Sans MS" panose="030F0702030302020204" pitchFamily="66" charset="0"/>
                <a:cs typeface="Arial" panose="020B0604020202020204" pitchFamily="34" charset="0"/>
              </a:rPr>
              <a:t>Главне тегобе:</a:t>
            </a:r>
            <a:r>
              <a:rPr lang="sr-Cyrl-CS" sz="2400" dirty="0" smtClean="0">
                <a:latin typeface="Comic Sans MS" panose="030F0702030302020204" pitchFamily="66" charset="0"/>
              </a:rPr>
              <a:t> </a:t>
            </a:r>
            <a:r>
              <a:rPr lang="sr-Cyrl-RS" sz="24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бол у кажипрсту леве шаке, вртоглавица, мучнина</a:t>
            </a:r>
          </a:p>
          <a:p>
            <a:pPr marL="0" indent="0" algn="just">
              <a:buNone/>
            </a:pPr>
            <a:r>
              <a:rPr lang="sr-Cyrl-RS" sz="2400" dirty="0" smtClean="0">
                <a:latin typeface="Comic Sans MS" panose="030F0702030302020204" pitchFamily="66" charset="0"/>
                <a:cs typeface="Arial" panose="020B0604020202020204" pitchFamily="34" charset="0"/>
              </a:rPr>
              <a:t>Садашња болест: 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sr-Cyrl-RS" sz="24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Болест је почела на дан хоспитализације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sr-Cyrl-RS" sz="24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20.06.2018.године док је боравио у шуми, за кажипрст леве шаке га је ујела змија. Осетио је јак бол на месту уједа, а затим мучнину и вртоглавицу. Није повраћао, није губио свест. Након сат времена од уједа змије, долази до појаве хематома на месту уједа, отока целе леве руке, највише шаке и кажипрста. Одмах се јавио свом лекару у надлежном ДЗ, где је примио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amp.</a:t>
            </a:r>
            <a:r>
              <a:rPr lang="sr-Cyrl-RS" sz="24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Lemod</a:t>
            </a:r>
            <a:r>
              <a:rPr lang="sr-Cyrl-RS" sz="24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sola </a:t>
            </a:r>
            <a:r>
              <a:rPr lang="sr-Cyrl-RS" sz="24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40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mg</a:t>
            </a:r>
            <a:r>
              <a:rPr lang="sr-Cyrl-RS" sz="24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iv</a:t>
            </a:r>
            <a:r>
              <a:rPr lang="sr-Cyrl-RS" sz="24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.,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amp</a:t>
            </a:r>
            <a:r>
              <a:rPr lang="sr-Cyrl-RS" sz="24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.</a:t>
            </a:r>
            <a:r>
              <a:rPr lang="en-US" sz="2400" dirty="0" err="1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Controloca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 iv</a:t>
            </a:r>
            <a:r>
              <a:rPr lang="sr-Cyrl-RS" sz="24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.,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amp</a:t>
            </a:r>
            <a:r>
              <a:rPr lang="sr-Cyrl-RS" sz="24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. </a:t>
            </a:r>
            <a:r>
              <a:rPr lang="en-US" sz="2400" dirty="0" err="1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Zodola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 iv</a:t>
            </a:r>
            <a:r>
              <a:rPr lang="sr-Cyrl-RS" sz="24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.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, amp</a:t>
            </a:r>
            <a:r>
              <a:rPr lang="sr-Cyrl-RS" sz="24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. </a:t>
            </a:r>
            <a:r>
              <a:rPr lang="en-US" sz="2400" dirty="0" err="1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Sinopena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en-US" sz="2400" dirty="0" err="1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im</a:t>
            </a:r>
            <a:r>
              <a:rPr lang="sr-Cyrl-RS" sz="24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., након чега је упућен у Клинику за инфективне болести ради даљег лечења</a:t>
            </a:r>
            <a:endParaRPr lang="sr-Cyrl-CS" sz="2400" dirty="0" smtClean="0">
              <a:solidFill>
                <a:schemeClr val="accent1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Анамнеза</a:t>
            </a:r>
            <a:endParaRPr lang="en-US" dirty="0"/>
          </a:p>
        </p:txBody>
      </p:sp>
    </p:spTree>
  </p:cSld>
  <p:clrMapOvr>
    <a:masterClrMapping/>
  </p:clrMapOvr>
  <p:transition advTm="54768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1705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200" dirty="0" smtClean="0">
                <a:latin typeface="Comic Sans MS" panose="030F0702030302020204" pitchFamily="66" charset="0"/>
              </a:rPr>
              <a:t>Анамнеза по системима</a:t>
            </a:r>
          </a:p>
          <a:p>
            <a:pPr marL="0" indent="0" algn="just">
              <a:buNone/>
            </a:pPr>
            <a:r>
              <a:rPr lang="sr-Cyrl-RS" sz="2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Негира тегобе од стране других органа и органских система</a:t>
            </a:r>
            <a:endParaRPr lang="sr-Cyrl-CS" sz="2200" dirty="0" smtClean="0">
              <a:solidFill>
                <a:schemeClr val="accent1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pPr marL="0" indent="0" algn="just">
              <a:buNone/>
            </a:pPr>
            <a:r>
              <a:rPr lang="sr-Cyrl-CS" sz="2200" dirty="0" smtClean="0">
                <a:latin typeface="Comic Sans MS" panose="030F0702030302020204" pitchFamily="66" charset="0"/>
              </a:rPr>
              <a:t>Лична анамнеза</a:t>
            </a:r>
          </a:p>
          <a:p>
            <a:pPr marL="0" indent="0" algn="just">
              <a:buNone/>
            </a:pPr>
            <a:r>
              <a:rPr lang="sr-Cyrl-CS" sz="2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Последње 3 године се лечи од инсулин зависног дијабетеса. Дугогодишњи хипертоничар. Негира алергију на лекове и храну</a:t>
            </a:r>
            <a:endParaRPr lang="en-US" sz="2200" dirty="0" smtClean="0">
              <a:solidFill>
                <a:schemeClr val="accent1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pPr marL="0" indent="0" algn="just">
              <a:buNone/>
            </a:pPr>
            <a:r>
              <a:rPr lang="sr-Cyrl-RS" sz="2200" dirty="0" smtClean="0">
                <a:latin typeface="Comic Sans MS" panose="030F0702030302020204" pitchFamily="66" charset="0"/>
              </a:rPr>
              <a:t>Породична анамнеза</a:t>
            </a:r>
          </a:p>
          <a:p>
            <a:pPr marL="0" indent="0" algn="just">
              <a:buNone/>
            </a:pPr>
            <a:r>
              <a:rPr lang="sr-Cyrl-RS" sz="2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Родитељи су били срчани болесници</a:t>
            </a:r>
          </a:p>
          <a:p>
            <a:pPr marL="0" indent="0" algn="just">
              <a:buNone/>
            </a:pPr>
            <a:r>
              <a:rPr lang="sr-Cyrl-RS" sz="2200" dirty="0" smtClean="0">
                <a:latin typeface="Comic Sans MS" panose="030F0702030302020204" pitchFamily="66" charset="0"/>
              </a:rPr>
              <a:t>Социоепидемиолошка анкета</a:t>
            </a:r>
          </a:p>
          <a:p>
            <a:pPr marL="0" indent="0" algn="just">
              <a:buNone/>
            </a:pPr>
            <a:r>
              <a:rPr lang="sr-Cyrl-RS" sz="2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Не наводи податке од социоепидемиолошког значаја. Без података о АТ вакциналном статусу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advTm="26968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20" y="836712"/>
            <a:ext cx="8435280" cy="51705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000" dirty="0" smtClean="0">
                <a:latin typeface="Comic Sans MS" panose="030F0702030302020204" pitchFamily="66" charset="0"/>
              </a:rPr>
              <a:t>Физикални налаз</a:t>
            </a:r>
          </a:p>
          <a:p>
            <a:pPr marL="0" indent="0" algn="just">
              <a:buNone/>
            </a:pPr>
            <a:endParaRPr lang="sr-Cyrl-RS" sz="2000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sr-Cyrl-CS" sz="2000" dirty="0" smtClean="0">
                <a:latin typeface="Comic Sans MS" panose="030F0702030302020204" pitchFamily="66" charset="0"/>
              </a:rPr>
              <a:t>Општа инспекција:</a:t>
            </a:r>
            <a:r>
              <a:rPr lang="sr-Cyrl-RS" sz="20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Свестан, орјентисан, еупноичан, афебрилан. Цела лева рука отечена, највише шака и кажипрст. Кожа наведене регије хиперемична, топла. На самом месту уједа присутан хематом</a:t>
            </a:r>
          </a:p>
          <a:p>
            <a:pPr marL="0" indent="0" algn="just">
              <a:buNone/>
            </a:pPr>
            <a:r>
              <a:rPr lang="sr-Cyrl-RS" sz="2000" dirty="0" smtClean="0">
                <a:latin typeface="Comic Sans MS" panose="030F0702030302020204" pitchFamily="66" charset="0"/>
              </a:rPr>
              <a:t> Налаз по системима уредан</a:t>
            </a:r>
            <a:endParaRPr lang="en-US" sz="2000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 advTm="22888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Tm="13028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20</TotalTime>
  <Words>266</Words>
  <Application>Microsoft Office PowerPoint</Application>
  <PresentationFormat>On-screen Show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Concourse</vt:lpstr>
      <vt:lpstr>   Инфективне болести</vt:lpstr>
      <vt:lpstr>Slide 2</vt:lpstr>
      <vt:lpstr>Анамнеза</vt:lpstr>
      <vt:lpstr>Slide 4</vt:lpstr>
      <vt:lpstr>Slide 5</vt:lpstr>
      <vt:lpstr>Slide 6</vt:lpstr>
    </vt:vector>
  </TitlesOfParts>
  <Company>Fakultet medicinskih nauka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Инфективне болести</dc:title>
  <dc:creator>Predrag Canovic</dc:creator>
  <cp:lastModifiedBy>Iva</cp:lastModifiedBy>
  <cp:revision>7</cp:revision>
  <dcterms:created xsi:type="dcterms:W3CDTF">2020-09-19T10:03:25Z</dcterms:created>
  <dcterms:modified xsi:type="dcterms:W3CDTF">2020-10-01T10:11:30Z</dcterms:modified>
</cp:coreProperties>
</file>