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2F9C06E-AFE2-4187-90E5-0A7E6ADDE5BE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137F1C2-F8ED-4014-97C6-C2DE8845F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F9C06E-AFE2-4187-90E5-0A7E6ADDE5BE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37F1C2-F8ED-4014-97C6-C2DE8845F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F9C06E-AFE2-4187-90E5-0A7E6ADDE5BE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37F1C2-F8ED-4014-97C6-C2DE8845F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F9C06E-AFE2-4187-90E5-0A7E6ADDE5BE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37F1C2-F8ED-4014-97C6-C2DE8845F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F9C06E-AFE2-4187-90E5-0A7E6ADDE5BE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37F1C2-F8ED-4014-97C6-C2DE8845F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F9C06E-AFE2-4187-90E5-0A7E6ADDE5BE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37F1C2-F8ED-4014-97C6-C2DE8845F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F9C06E-AFE2-4187-90E5-0A7E6ADDE5BE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37F1C2-F8ED-4014-97C6-C2DE8845F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F9C06E-AFE2-4187-90E5-0A7E6ADDE5BE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37F1C2-F8ED-4014-97C6-C2DE8845F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F9C06E-AFE2-4187-90E5-0A7E6ADDE5BE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37F1C2-F8ED-4014-97C6-C2DE8845F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2F9C06E-AFE2-4187-90E5-0A7E6ADDE5BE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37F1C2-F8ED-4014-97C6-C2DE8845F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2F9C06E-AFE2-4187-90E5-0A7E6ADDE5BE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137F1C2-F8ED-4014-97C6-C2DE8845F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2F9C06E-AFE2-4187-90E5-0A7E6ADDE5BE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137F1C2-F8ED-4014-97C6-C2DE8845F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075240" cy="4525963"/>
          </a:xfrm>
        </p:spPr>
        <p:txBody>
          <a:bodyPr/>
          <a:lstStyle/>
          <a:p>
            <a:pPr marL="624078" indent="-514350" algn="ctr">
              <a:spcBef>
                <a:spcPct val="20000"/>
              </a:spcBef>
              <a:buNone/>
            </a:pPr>
            <a:endParaRPr lang="en-US" sz="2800" dirty="0" smtClean="0">
              <a:solidFill>
                <a:schemeClr val="accent2"/>
              </a:solidFill>
              <a:latin typeface="Comic Sans MS" panose="030F0702030302020204" pitchFamily="66" charset="0"/>
            </a:endParaRPr>
          </a:p>
          <a:p>
            <a:pPr marL="624078" indent="-514350" algn="ctr">
              <a:spcBef>
                <a:spcPct val="20000"/>
              </a:spcBef>
              <a:buNone/>
            </a:pPr>
            <a:endParaRPr lang="en-US" sz="2800" dirty="0" smtClean="0">
              <a:solidFill>
                <a:schemeClr val="accent2"/>
              </a:solidFill>
              <a:latin typeface="Comic Sans MS" panose="030F0702030302020204" pitchFamily="66" charset="0"/>
            </a:endParaRPr>
          </a:p>
          <a:p>
            <a:pPr marL="624078" indent="-514350" algn="ctr">
              <a:spcBef>
                <a:spcPct val="20000"/>
              </a:spcBef>
              <a:buNone/>
            </a:pPr>
            <a:r>
              <a:rPr lang="sr-Cyrl-R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КЛИНИЧКИ ПРОБЛЕМ</a:t>
            </a: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624078" indent="-514350" algn="ctr">
              <a:spcBef>
                <a:spcPct val="20000"/>
              </a:spcBef>
              <a:buNone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11. </a:t>
            </a:r>
            <a:r>
              <a:rPr lang="sr-Cyrl-R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недеља наставе</a:t>
            </a: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Comic Sans MS" panose="030F0702030302020204" pitchFamily="66" charset="0"/>
              </a:rPr>
              <a:t>     Инфективне болести</a:t>
            </a:r>
            <a:endParaRPr lang="en-US" dirty="0"/>
          </a:p>
        </p:txBody>
      </p:sp>
    </p:spTree>
  </p:cSld>
  <p:clrMapOvr>
    <a:masterClrMapping/>
  </p:clrMapOvr>
  <p:transition advTm="703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sr-Cyrl-RS" sz="2800" dirty="0" smtClean="0">
                <a:solidFill>
                  <a:schemeClr val="tx2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Генералије: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Пацијент Г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.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П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.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, стар 54 година, економиста, Крагујевац</a:t>
            </a:r>
          </a:p>
          <a:p>
            <a:pPr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sr-Cyrl-CS" sz="2800" dirty="0" smtClean="0">
              <a:solidFill>
                <a:schemeClr val="tx2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sr-Latn-CS" sz="2800" dirty="0" smtClean="0">
              <a:solidFill>
                <a:schemeClr val="tx2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sr-Cyrl-RS" sz="2800" dirty="0" smtClean="0">
                <a:solidFill>
                  <a:schemeClr val="tx2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Датум хоспитализације: 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20.06.201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8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. године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1230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sr-Cyrl-CS" sz="28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Главне тегобе:</a:t>
            </a:r>
            <a:r>
              <a:rPr lang="sr-Cyrl-CS" sz="2800" dirty="0" smtClean="0">
                <a:latin typeface="Comic Sans MS" panose="030F0702030302020204" pitchFamily="66" charset="0"/>
              </a:rPr>
              <a:t> 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температура, грозница, општа слабост, бол у зубу</a:t>
            </a:r>
            <a:endParaRPr lang="sr-Cyrl-RS" sz="2800" dirty="0" smtClean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sr-Cyrl-RS" sz="2800" dirty="0" smtClean="0">
                <a:latin typeface="Comic Sans MS" panose="030F0702030302020204" pitchFamily="66" charset="0"/>
                <a:cs typeface="Arial" panose="020B0604020202020204" pitchFamily="34" charset="0"/>
              </a:rPr>
              <a:t>Садашња болест: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Cyrl-R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Болест је почела 5 дана пре хоспитализације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Cyrl-R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14.06.2018.године пацијент је осетио 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бол у зубу у десној половини горње вилице, уз појаву мањег отока. Јавио се стоматологу, који га је прегледао и  упутио да сними зуб. Након обављеног снимања, лекар закључује да се ради о запаљењу корен</a:t>
            </a:r>
            <a:r>
              <a:rPr lang="sr-Latn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a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зуба. Ординирао му је терапију: </a:t>
            </a:r>
            <a:r>
              <a:rPr lang="sr-Latn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Amoksicilin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500</a:t>
            </a:r>
            <a:r>
              <a:rPr lang="sr-Latn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mg 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на  </a:t>
            </a:r>
            <a:r>
              <a:rPr lang="sr-Latn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8h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и </a:t>
            </a:r>
            <a:r>
              <a:rPr lang="sr-Latn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Orvagyl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400 </a:t>
            </a:r>
            <a:r>
              <a:rPr lang="sr-Latn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mg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на 8 </a:t>
            </a:r>
            <a:r>
              <a:rPr lang="sr-Latn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h, 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уз аналгетике и заказао контролу за три дана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15.06.2018. до 17.06.2018.године дана бол се појачава, оток је већи и проширио се на целу половину лица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18.06.2018.године пацијент се поново  јавља стоматологу. На поновљеном снимку зуба констатује се апсцес у корену зуба, због чега је учињена дренажа апсцес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sr-Cyrl-RS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Анамнеза</a:t>
            </a:r>
            <a:endParaRPr lang="en-US" dirty="0"/>
          </a:p>
        </p:txBody>
      </p:sp>
    </p:spTree>
  </p:cSld>
  <p:clrMapOvr>
    <a:masterClrMapping/>
  </p:clrMapOvr>
  <p:transition advTm="6680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548680"/>
            <a:ext cx="8363272" cy="5616624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sr-Cyrl-R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19.06.2018.године </a:t>
            </a:r>
            <a:r>
              <a:rPr lang="sr-Cyrl-C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оток и бол у горњој вилици су мањег интензитета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Cyrl-R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20.06.2018 године </a:t>
            </a:r>
            <a:r>
              <a:rPr lang="sr-Cyrl-C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јавља висока температура преко 38°С праћена дрхтавицом и општа слабост. Болесник примећује да слабије мокри, због чега се упућује у Клинику за инфективне болести</a:t>
            </a:r>
          </a:p>
          <a:p>
            <a:pPr marL="0" indent="0">
              <a:buNone/>
            </a:pPr>
            <a:r>
              <a:rPr lang="sr-Cyrl-RS" sz="2400" dirty="0" smtClean="0">
                <a:latin typeface="Comic Sans MS" panose="030F0702030302020204" pitchFamily="66" charset="0"/>
              </a:rPr>
              <a:t>Анамнеза по системима</a:t>
            </a:r>
          </a:p>
          <a:p>
            <a:pPr marL="0" indent="0">
              <a:buNone/>
            </a:pPr>
            <a:r>
              <a:rPr lang="sr-Cyrl-R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Негира тегобе од стране других органа и органских система</a:t>
            </a:r>
            <a:endParaRPr lang="sr-Cyrl-CS" sz="2400" dirty="0" smtClean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sr-Cyrl-CS" sz="2400" dirty="0" smtClean="0">
                <a:latin typeface="Comic Sans MS" panose="030F0702030302020204" pitchFamily="66" charset="0"/>
              </a:rPr>
              <a:t>Лична анамнеза</a:t>
            </a:r>
          </a:p>
          <a:p>
            <a:pPr marL="0" indent="0">
              <a:buNone/>
            </a:pPr>
            <a:r>
              <a:rPr lang="sr-Cyrl-C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Последњих пет година се лечи од инсулин зависног дијабетеса.  Пре 10 година након удеса му је извађена слезина.Негира алергију на лекове и храну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sr-Cyrl-RS" sz="2400" dirty="0" smtClean="0">
                <a:latin typeface="Comic Sans MS" panose="030F0702030302020204" pitchFamily="66" charset="0"/>
              </a:rPr>
              <a:t>Породична анамнеза</a:t>
            </a:r>
          </a:p>
          <a:p>
            <a:pPr marL="0" indent="0">
              <a:buNone/>
            </a:pPr>
            <a:r>
              <a:rPr lang="sr-Cyrl-R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Негира болести од хередитарног значаја</a:t>
            </a:r>
          </a:p>
          <a:p>
            <a:pPr marL="0" indent="0">
              <a:buNone/>
            </a:pPr>
            <a:r>
              <a:rPr lang="sr-Cyrl-RS" sz="2400" dirty="0" smtClean="0">
                <a:latin typeface="Comic Sans MS" panose="030F0702030302020204" pitchFamily="66" charset="0"/>
              </a:rPr>
              <a:t>Социоепидемиолошка анкета</a:t>
            </a:r>
          </a:p>
          <a:p>
            <a:pPr marL="0" indent="0">
              <a:buNone/>
            </a:pPr>
            <a:r>
              <a:rPr lang="sr-Cyrl-RS" sz="24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Не наводи податке од социоепидемиолошког значаја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5131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24258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r-Cyrl-RS" sz="2800" dirty="0" smtClean="0">
                <a:latin typeface="Comic Sans MS" panose="030F0702030302020204" pitchFamily="66" charset="0"/>
              </a:rPr>
              <a:t>Физикални налаз</a:t>
            </a:r>
          </a:p>
          <a:p>
            <a:pPr marL="0" indent="0">
              <a:buNone/>
            </a:pPr>
            <a:endParaRPr lang="sr-Cyrl-RS" sz="2800" dirty="0" smtClean="0">
              <a:latin typeface="Comic Sans MS" panose="030F0702030302020204" pitchFamily="66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r-Cyrl-CS" sz="2800" dirty="0" smtClean="0">
                <a:latin typeface="Comic Sans MS" panose="030F0702030302020204" pitchFamily="66" charset="0"/>
              </a:rPr>
              <a:t>Општа инспекција: 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Високо фебрилан 39</a:t>
            </a:r>
            <a:r>
              <a:rPr lang="sr-Latn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C, т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ахидиспноичан</a:t>
            </a:r>
            <a:r>
              <a:rPr lang="sr-Latn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(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24 респирација у минути</a:t>
            </a:r>
            <a:r>
              <a:rPr lang="sr-Latn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)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ТА 80/50 mmHg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Cyrl-CS" sz="2800" dirty="0" smtClean="0">
                <a:latin typeface="Comic Sans MS" panose="030F0702030302020204" pitchFamily="66" charset="0"/>
              </a:rPr>
              <a:t>Глава и врат: 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Лице асиметрично, постоји оток меког ткива десне половине лица и болна осетљивост горње вилице на палпацију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Cyrl-CS" sz="2800" dirty="0" smtClean="0">
                <a:solidFill>
                  <a:schemeClr val="bg2">
                    <a:lumMod val="25000"/>
                  </a:schemeClr>
                </a:solidFill>
                <a:latin typeface="Comic Sans MS" panose="030F0702030302020204" pitchFamily="66" charset="0"/>
              </a:rPr>
              <a:t>Грудни кош: 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Срчана радња ритмична, тахикардична, фреквенца </a:t>
            </a:r>
            <a:r>
              <a:rPr lang="sr-Latn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13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0</a:t>
            </a:r>
            <a:r>
              <a:rPr lang="sr-Latn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/min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. Аускултацијски налаз на  плућима уредан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Cyrl-RS" sz="2800" dirty="0" smtClean="0">
                <a:latin typeface="Comic Sans MS" panose="030F0702030302020204" pitchFamily="66" charset="0"/>
              </a:rPr>
              <a:t>Абдомен: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Абдомен мек, прати респираторне покрете, безболан, јетра на ребарном луку, слезина недостаје</a:t>
            </a:r>
            <a:r>
              <a:rPr lang="sr-Cyrl-CS" sz="2800" dirty="0" smtClean="0">
                <a:latin typeface="Comic Sans MS" panose="030F0702030302020204" pitchFamily="66" charset="0"/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Cyrl-CS" sz="2800" dirty="0" smtClean="0">
                <a:latin typeface="Comic Sans MS" panose="030F0702030302020204" pitchFamily="66" charset="0"/>
              </a:rPr>
              <a:t>Урогенитални тракт: 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Бубрежне ложе неосетљиве на перкусију</a:t>
            </a:r>
            <a:endParaRPr lang="sr-Cyrl-CS" sz="2800" dirty="0" smtClean="0">
              <a:latin typeface="Comic Sans MS" panose="030F0702030302020204" pitchFamily="66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r-Cyrl-CS" sz="2800" dirty="0" smtClean="0">
                <a:latin typeface="Comic Sans MS" panose="030F0702030302020204" pitchFamily="66" charset="0"/>
              </a:rPr>
              <a:t>Нервни систем: </a:t>
            </a:r>
            <a:r>
              <a:rPr lang="sr-Cyrl-CS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Менингеални знаци негативни</a:t>
            </a:r>
            <a:endParaRPr lang="en-US" sz="2800" dirty="0" smtClean="0">
              <a:latin typeface="Comic Sans MS" panose="030F0702030302020204" pitchFamily="66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52088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200" dirty="0" smtClean="0">
                <a:latin typeface="Comic Sans MS" panose="030F0702030302020204" pitchFamily="66" charset="0"/>
              </a:rPr>
              <a:t>Лабораторијске анализе</a:t>
            </a:r>
          </a:p>
          <a:p>
            <a:pPr marL="0" indent="0">
              <a:buNone/>
            </a:pPr>
            <a:r>
              <a:rPr lang="sr-Cyrl-RS" sz="2200" dirty="0" smtClean="0">
                <a:latin typeface="Comic Sans MS" panose="030F0702030302020204" pitchFamily="66" charset="0"/>
              </a:rPr>
              <a:t>Анализе на пријему: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Er 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3,5</a:t>
            </a: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x10</a:t>
            </a:r>
            <a:r>
              <a:rPr lang="sr-Latn-CS" sz="2200" baseline="300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12</a:t>
            </a: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,</a:t>
            </a:r>
            <a:endParaRPr lang="sr-Cyrl-RS" sz="2200" dirty="0" smtClean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Le 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18,9</a:t>
            </a: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×10</a:t>
            </a:r>
            <a:r>
              <a:rPr lang="sr-Latn-CS" sz="2200" baseline="300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9</a:t>
            </a: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(89% сегментираних),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CRP 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298 </a:t>
            </a: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mg/l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PCT 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10,8</a:t>
            </a: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ng/mL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Fibrinogen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7,3 </a:t>
            </a: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g/l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,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SE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96 </a:t>
            </a: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mm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/први сат,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US" sz="2200" dirty="0" err="1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BILt</a:t>
            </a: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(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укупни</a:t>
            </a: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) 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46 </a:t>
            </a: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mikromol/l, </a:t>
            </a:r>
            <a:endParaRPr lang="sr-Cyrl-RS" sz="2200" dirty="0" smtClean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err="1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BILd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(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директан</a:t>
            </a: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) 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38 </a:t>
            </a: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mikromol/l,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А</a:t>
            </a: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S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Т 123 </a:t>
            </a: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U/l,</a:t>
            </a:r>
            <a:endParaRPr lang="sr-Cyrl-RS" sz="2200" dirty="0" smtClean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А</a:t>
            </a: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L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Т 168 </a:t>
            </a: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U/l,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Urea 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21,3</a:t>
            </a: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mmol/L,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err="1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Creatinin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394</a:t>
            </a:r>
            <a:r>
              <a:rPr lang="sr-Latn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umol/L</a:t>
            </a:r>
            <a:r>
              <a:rPr lang="sr-Cyrl-CS" sz="22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,</a:t>
            </a:r>
            <a:endParaRPr lang="en-US" sz="2200" dirty="0" smtClean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3229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dirty="0" smtClean="0">
                <a:latin typeface="Comic Sans MS" panose="030F0702030302020204" pitchFamily="66" charset="0"/>
              </a:rPr>
              <a:t>Микробиолошке анализе</a:t>
            </a:r>
          </a:p>
          <a:p>
            <a:pPr marL="0" indent="0">
              <a:buNone/>
            </a:pPr>
            <a:r>
              <a:rPr lang="sr-Cyrl-RS" sz="20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Из две хемокултуре изолован је </a:t>
            </a:r>
            <a:r>
              <a:rPr lang="sr-Cyrl-CS" sz="2000" i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St</a:t>
            </a:r>
            <a:r>
              <a:rPr lang="sr-Latn-CS" sz="2000" i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reptococcus viridans</a:t>
            </a:r>
            <a:endParaRPr lang="sr-Cyrl-RS" sz="2000" i="1" dirty="0" smtClean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sr-Cyrl-RS" sz="2000" i="1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sr-Cyrl-RS" sz="2000" dirty="0" smtClean="0">
                <a:latin typeface="Comic Sans MS" panose="030F0702030302020204" pitchFamily="66" charset="0"/>
              </a:rPr>
              <a:t>Радиографија плућа</a:t>
            </a:r>
          </a:p>
          <a:p>
            <a:pPr marL="0" indent="0">
              <a:buNone/>
            </a:pPr>
            <a:r>
              <a:rPr lang="sr-Cyrl-CS" sz="20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Радиографија плућа без патолошких промена</a:t>
            </a:r>
            <a:endParaRPr lang="en-US" sz="20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sr-Cyrl-RS" sz="20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sr-Cyrl-CS" sz="2000" dirty="0" smtClean="0">
                <a:latin typeface="Comic Sans MS" panose="030F0702030302020204" pitchFamily="66" charset="0"/>
              </a:rPr>
              <a:t>Болесник лечен интензивном рехидратационом, симптоматском  и антибиотском терапијом према антибиограму. </a:t>
            </a:r>
          </a:p>
          <a:p>
            <a:pPr marL="0" indent="0">
              <a:buNone/>
            </a:pPr>
            <a:r>
              <a:rPr lang="sr-Cyrl-CS" sz="2000" dirty="0" smtClean="0">
                <a:latin typeface="Comic Sans MS" panose="030F0702030302020204" pitchFamily="66" charset="0"/>
              </a:rPr>
              <a:t>Након три  недеље лечења, болесник отпуштен кући излечен.</a:t>
            </a:r>
            <a:endParaRPr lang="en-US" sz="2000" dirty="0"/>
          </a:p>
        </p:txBody>
      </p:sp>
    </p:spTree>
  </p:cSld>
  <p:clrMapOvr>
    <a:masterClrMapping/>
  </p:clrMapOvr>
  <p:transition advTm="4376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sr-Cyrl-RS" sz="2800" dirty="0" smtClean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>
              <a:buNone/>
            </a:pPr>
            <a:endParaRPr lang="sr-Cyrl-RS" sz="2800" dirty="0" smtClean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>
              <a:buNone/>
            </a:pPr>
            <a:r>
              <a:rPr lang="sr-Cyrl-RS" sz="20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О ком обољењу се ради код нашег пацијента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6138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</TotalTime>
  <Words>476</Words>
  <Application>Microsoft Office PowerPoint</Application>
  <PresentationFormat>On-screen Show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     Инфективне болести</vt:lpstr>
      <vt:lpstr>Slide 2</vt:lpstr>
      <vt:lpstr>Анамнеза</vt:lpstr>
      <vt:lpstr>Slide 4</vt:lpstr>
      <vt:lpstr>Slide 5</vt:lpstr>
      <vt:lpstr>Slide 6</vt:lpstr>
      <vt:lpstr>Slide 7</vt:lpstr>
      <vt:lpstr>Slide 8</vt:lpstr>
    </vt:vector>
  </TitlesOfParts>
  <Company>Fakultet medicinskih nauka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Инфективне болести</dc:title>
  <dc:creator>Predrag Canovic</dc:creator>
  <cp:lastModifiedBy>Iva</cp:lastModifiedBy>
  <cp:revision>8</cp:revision>
  <dcterms:created xsi:type="dcterms:W3CDTF">2020-09-19T10:24:48Z</dcterms:created>
  <dcterms:modified xsi:type="dcterms:W3CDTF">2020-10-01T10:10:56Z</dcterms:modified>
</cp:coreProperties>
</file>