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5" r:id="rId5"/>
    <p:sldId id="262" r:id="rId6"/>
    <p:sldId id="263" r:id="rId7"/>
    <p:sldId id="261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4.wma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Осма недеља наставе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ПРИКАЗ БОЛЕСНИКА</a:t>
            </a:r>
          </a:p>
          <a:p>
            <a:endParaRPr lang="sr-Cyrl-RS" dirty="0"/>
          </a:p>
          <a:p>
            <a:r>
              <a:rPr lang="sr-Cyrl-RS" dirty="0" smtClean="0"/>
              <a:t>Асс.др Јагода Гавриловић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85696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245"/>
    </mc:Choice>
    <mc:Fallback>
      <p:transition spd="slow" advTm="824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62" y="2038199"/>
            <a:ext cx="9601196" cy="653485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ГЛАВНЕ  </a:t>
            </a:r>
            <a:r>
              <a:rPr lang="en-US" sz="3600" b="1" dirty="0" err="1"/>
              <a:t>ТЕГОБЕ</a:t>
            </a:r>
            <a:r>
              <a:rPr lang="en-US" sz="3600" b="1" dirty="0"/>
              <a:t> 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Повишена</a:t>
            </a:r>
            <a:r>
              <a:rPr lang="en-US" dirty="0" smtClean="0"/>
              <a:t> </a:t>
            </a:r>
            <a:r>
              <a:rPr lang="en-US" dirty="0" err="1"/>
              <a:t>телесна</a:t>
            </a:r>
            <a:r>
              <a:rPr lang="en-US" dirty="0"/>
              <a:t> </a:t>
            </a:r>
            <a:r>
              <a:rPr lang="en-US" dirty="0" err="1"/>
              <a:t>температура</a:t>
            </a:r>
            <a:r>
              <a:rPr lang="en-US" dirty="0"/>
              <a:t> </a:t>
            </a:r>
            <a:endParaRPr lang="sr-Latn-RS" dirty="0"/>
          </a:p>
          <a:p>
            <a:pPr lvl="0"/>
            <a:r>
              <a:rPr lang="en-US" dirty="0" err="1"/>
              <a:t>Болови</a:t>
            </a:r>
            <a:r>
              <a:rPr lang="en-US" dirty="0"/>
              <a:t> у </a:t>
            </a:r>
            <a:r>
              <a:rPr lang="en-US" dirty="0" err="1"/>
              <a:t>трбуху</a:t>
            </a:r>
            <a:endParaRPr lang="sr-Latn-RS" dirty="0"/>
          </a:p>
          <a:p>
            <a:pPr lvl="0"/>
            <a:r>
              <a:rPr lang="en-US" dirty="0" err="1"/>
              <a:t>Учестале</a:t>
            </a:r>
            <a:r>
              <a:rPr lang="en-US" dirty="0"/>
              <a:t>  </a:t>
            </a:r>
            <a:r>
              <a:rPr lang="en-US" dirty="0" err="1"/>
              <a:t>столице</a:t>
            </a:r>
            <a:endParaRPr lang="sr-Latn-RS" dirty="0"/>
          </a:p>
          <a:p>
            <a:endParaRPr lang="sr-Latn-RS" dirty="0"/>
          </a:p>
        </p:txBody>
      </p:sp>
      <p:sp>
        <p:nvSpPr>
          <p:cNvPr id="4" name="Rectangle 3"/>
          <p:cNvSpPr/>
          <p:nvPr/>
        </p:nvSpPr>
        <p:spPr>
          <a:xfrm>
            <a:off x="2671686" y="892718"/>
            <a:ext cx="82249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3200" b="1" dirty="0"/>
              <a:t>Болесник СШ 56 година из Лапова</a:t>
            </a:r>
            <a:endParaRPr lang="sr-Latn-RS" sz="3200" b="1" dirty="0"/>
          </a:p>
        </p:txBody>
      </p:sp>
    </p:spTree>
    <p:extLst>
      <p:ext uri="{BB962C8B-B14F-4D97-AF65-F5344CB8AC3E}">
        <p14:creationId xmlns:p14="http://schemas.microsoft.com/office/powerpoint/2010/main" xmlns="" val="953142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6001"/>
    </mc:Choice>
    <mc:Fallback>
      <p:transition spd="slow" advTm="1600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САДАШЊА  БОЛЕСТ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Разболео се </a:t>
            </a:r>
            <a:r>
              <a:rPr lang="sr-Cyrl-CS" dirty="0" smtClean="0"/>
              <a:t>постепено, </a:t>
            </a:r>
            <a:r>
              <a:rPr lang="sr-Cyrl-CS" dirty="0"/>
              <a:t>4 дана пре </a:t>
            </a:r>
            <a:r>
              <a:rPr lang="sr-Cyrl-CS" dirty="0" smtClean="0"/>
              <a:t>пријема</a:t>
            </a:r>
            <a:r>
              <a:rPr lang="ru-RU" dirty="0" smtClean="0"/>
              <a:t> </a:t>
            </a:r>
            <a:r>
              <a:rPr lang="ru-RU" dirty="0"/>
              <a:t>са </a:t>
            </a:r>
            <a:r>
              <a:rPr lang="sr-Cyrl-CS" dirty="0"/>
              <a:t>боловима у трбуху у виду грчева, повишеном телесном температуром око 38С и учесталим столицама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sr-Cyrl-CS" dirty="0" smtClean="0"/>
              <a:t>Прва </a:t>
            </a:r>
            <a:r>
              <a:rPr lang="sr-Cyrl-CS" dirty="0"/>
              <a:t>два дана имао је по 5-6 обилних, кашастих, фекулентних столица без примеса несварене хране. </a:t>
            </a:r>
            <a:endParaRPr lang="sr-Cyrl-CS" dirty="0" smtClean="0"/>
          </a:p>
          <a:p>
            <a:r>
              <a:rPr lang="sr-Cyrl-CS" dirty="0" smtClean="0"/>
              <a:t>Јавио </a:t>
            </a:r>
            <a:r>
              <a:rPr lang="sr-Cyrl-CS" dirty="0"/>
              <a:t>се изабраном лекару и добио терапију, </a:t>
            </a:r>
            <a:r>
              <a:rPr lang="sr-Latn-CS" dirty="0"/>
              <a:t>Probiotic caps 1x1</a:t>
            </a:r>
            <a:r>
              <a:rPr lang="sr-Cyrl-CS" dirty="0"/>
              <a:t> и одговарајући хигијенско дијететки режим.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333601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9414"/>
    </mc:Choice>
    <mc:Fallback>
      <p:transition spd="slow" advTm="2941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/>
              <a:t>Наредних дана грчеви у трбуху који претходе цревном пражњењу су све </a:t>
            </a:r>
            <a:r>
              <a:rPr lang="sr-Cyrl-CS" dirty="0" smtClean="0"/>
              <a:t>учесталији и интензивнији , </a:t>
            </a:r>
            <a:r>
              <a:rPr lang="sr-Cyrl-CS" dirty="0"/>
              <a:t>а столице се количински смањују, фекалне масе се све више губе и појављује се </a:t>
            </a:r>
            <a:r>
              <a:rPr lang="sr-Cyrl-CS" dirty="0" smtClean="0"/>
              <a:t>слуз</a:t>
            </a:r>
            <a:r>
              <a:rPr lang="sr-Cyrl-CS" dirty="0"/>
              <a:t> </a:t>
            </a:r>
            <a:r>
              <a:rPr lang="sr-Cyrl-CS" dirty="0" smtClean="0"/>
              <a:t>и крв.</a:t>
            </a:r>
          </a:p>
          <a:p>
            <a:r>
              <a:rPr lang="sr-Cyrl-CS" dirty="0" smtClean="0"/>
              <a:t>Дефекација је праћена </a:t>
            </a:r>
            <a:r>
              <a:rPr lang="sr-Cyrl-CS" dirty="0"/>
              <a:t>боловима и </a:t>
            </a:r>
            <a:r>
              <a:rPr lang="sr-Cyrl-CS" dirty="0" smtClean="0"/>
              <a:t>чести су  </a:t>
            </a:r>
            <a:r>
              <a:rPr lang="sr-Cyrl-CS" dirty="0"/>
              <a:t>тзв. </a:t>
            </a:r>
            <a:r>
              <a:rPr lang="sr-Cyrl-CS" dirty="0" smtClean="0"/>
              <a:t>лажни позиви </a:t>
            </a:r>
            <a:r>
              <a:rPr lang="sr-Cyrl-CS" dirty="0"/>
              <a:t>на столицу. </a:t>
            </a:r>
            <a:endParaRPr lang="sr-Cyrl-CS" dirty="0" smtClean="0"/>
          </a:p>
          <a:p>
            <a:r>
              <a:rPr lang="sr-Cyrl-CS" dirty="0" smtClean="0"/>
              <a:t>Због одржавања и интензивирања тегоба болесник  се поново </a:t>
            </a:r>
            <a:r>
              <a:rPr lang="sr-Cyrl-CS" dirty="0"/>
              <a:t>се јавио свом лекару након чега је упућен и задржан на лечењу у Клиници за инфективне болести. </a:t>
            </a:r>
            <a:endParaRPr lang="sr-Latn-RS" dirty="0"/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88738" y="6154738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365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5141"/>
    </mc:Choice>
    <mc:Fallback>
      <p:transition spd="slow" advTm="351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Лична анамнеза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Болесник је алергичан на пеницилин</a:t>
            </a:r>
          </a:p>
          <a:p>
            <a:r>
              <a:rPr lang="sr-Cyrl-RS" dirty="0" smtClean="0"/>
              <a:t>Лечи се од :</a:t>
            </a:r>
          </a:p>
          <a:p>
            <a:pPr>
              <a:buFontTx/>
              <a:buChar char="-"/>
            </a:pPr>
            <a:r>
              <a:rPr lang="sr-Cyrl-RS" dirty="0" smtClean="0"/>
              <a:t>хипертензије ( табл Тенсек а 2,5 мг 1+0+0, табл Амприл а 5 мг 0+1+0 )</a:t>
            </a:r>
          </a:p>
          <a:p>
            <a:pPr>
              <a:buFontTx/>
              <a:buChar char="-"/>
            </a:pPr>
            <a:r>
              <a:rPr lang="sr-Cyrl-RS" dirty="0" smtClean="0"/>
              <a:t>-шећерне болести ( ОАД, табл  Глуформин 1000 мг 1+0+1 )</a:t>
            </a:r>
          </a:p>
          <a:p>
            <a:pPr>
              <a:buFontTx/>
              <a:buChar char="-"/>
            </a:pPr>
            <a:r>
              <a:rPr lang="sr-Cyrl-RS" dirty="0" smtClean="0"/>
              <a:t>-хиперплазије простате ( табл Бетамсал 1+0+9)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50495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160"/>
    </mc:Choice>
    <mc:Fallback>
      <p:transition spd="slow" advTm="1216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Социјално-епидемиолошка анккета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Негира постојање сличних тегоба у породици</a:t>
            </a:r>
          </a:p>
          <a:p>
            <a:r>
              <a:rPr lang="sr-Cyrl-RS" dirty="0"/>
              <a:t> </a:t>
            </a:r>
            <a:r>
              <a:rPr lang="sr-Cyrl-RS" dirty="0" smtClean="0"/>
              <a:t>5 дана пре појаве тегоба је радио ( брао воће ) на селу. Хигијенски услови су били лоши (без канализације, користио је изворску воду )</a:t>
            </a:r>
          </a:p>
          <a:p>
            <a:r>
              <a:rPr lang="sr-Cyrl-RS" dirty="0" smtClean="0"/>
              <a:t>Код још 3 особе које су радиле  са њим регистроване су сличне тегобе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06560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938"/>
    </mc:Choice>
    <mc:Fallback>
      <p:transition spd="slow" advTm="2693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Физикални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dirty="0"/>
              <a:t>При пријему је био субфебрилан</a:t>
            </a:r>
            <a:r>
              <a:rPr lang="sr-Cyrl-CS" dirty="0" smtClean="0"/>
              <a:t>, 37,8 Ц, </a:t>
            </a:r>
            <a:r>
              <a:rPr lang="sr-Cyrl-CS" dirty="0"/>
              <a:t>адинамичан</a:t>
            </a:r>
            <a:r>
              <a:rPr lang="sr-Cyrl-CS" dirty="0" smtClean="0"/>
              <a:t>, дехидратисан</a:t>
            </a:r>
            <a:r>
              <a:rPr lang="sr-Cyrl-CS" dirty="0"/>
              <a:t>,  језик  сув, обложен беличастим наслагама. </a:t>
            </a:r>
            <a:endParaRPr lang="sr-Cyrl-CS" dirty="0" smtClean="0"/>
          </a:p>
          <a:p>
            <a:r>
              <a:rPr lang="sr-Cyrl-CS" dirty="0" smtClean="0"/>
              <a:t>Аускултаторно над плућима нормалан дисајни шум. </a:t>
            </a:r>
          </a:p>
          <a:p>
            <a:r>
              <a:rPr lang="sr-Cyrl-CS" dirty="0" smtClean="0"/>
              <a:t>Срчана </a:t>
            </a:r>
            <a:r>
              <a:rPr lang="sr-Cyrl-CS" dirty="0"/>
              <a:t>акција ритмична, тахикардична (пулс</a:t>
            </a:r>
            <a:r>
              <a:rPr lang="sr-Latn-CS" dirty="0"/>
              <a:t> 98/min), TA 105/65mmHg,</a:t>
            </a:r>
            <a:r>
              <a:rPr lang="sr-Cyrl-CS" dirty="0"/>
              <a:t> тонови су јасни, шумова нема. </a:t>
            </a:r>
            <a:endParaRPr lang="sr-Cyrl-CS" dirty="0" smtClean="0"/>
          </a:p>
          <a:p>
            <a:r>
              <a:rPr lang="sr-Cyrl-CS" dirty="0" smtClean="0"/>
              <a:t>Абдомен </a:t>
            </a:r>
            <a:r>
              <a:rPr lang="sr-Cyrl-CS" dirty="0"/>
              <a:t>је мекан, у равни грудног коша, палпаторно болно осетљив на дубоку палпацију лево параумбиликарно. Остали објективан налаз  био је уредан.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9987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620"/>
    </mc:Choice>
    <mc:Fallback>
      <p:transition spd="slow" advTm="3762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Лабораторијске анализе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163651"/>
            <a:ext cx="9601196" cy="4072826"/>
          </a:xfrm>
        </p:spPr>
        <p:txBody>
          <a:bodyPr>
            <a:normAutofit fontScale="77500" lnSpcReduction="20000"/>
          </a:bodyPr>
          <a:lstStyle/>
          <a:p>
            <a:r>
              <a:rPr lang="sr-Latn-RS" dirty="0"/>
              <a:t>SE </a:t>
            </a:r>
            <a:r>
              <a:rPr lang="sr-Cyrl-RS" dirty="0"/>
              <a:t>2</a:t>
            </a:r>
            <a:r>
              <a:rPr lang="sr-Latn-RS" dirty="0" smtClean="0"/>
              <a:t>8/</a:t>
            </a:r>
            <a:r>
              <a:rPr lang="sr-Cyrl-RS" dirty="0"/>
              <a:t>први сат, </a:t>
            </a:r>
            <a:endParaRPr lang="sr-Cyrl-RS" dirty="0" smtClean="0"/>
          </a:p>
          <a:p>
            <a:r>
              <a:rPr lang="sr-Latn-RS" dirty="0" smtClean="0"/>
              <a:t>L</a:t>
            </a:r>
            <a:r>
              <a:rPr lang="sr-Cyrl-RS" dirty="0"/>
              <a:t>е </a:t>
            </a:r>
            <a:r>
              <a:rPr lang="sr-Cyrl-RS" dirty="0" smtClean="0"/>
              <a:t>19,8 </a:t>
            </a:r>
            <a:r>
              <a:rPr lang="sr-Cyrl-RS" dirty="0"/>
              <a:t>(сегментирани </a:t>
            </a:r>
            <a:r>
              <a:rPr lang="sr-Cyrl-RS" dirty="0" smtClean="0"/>
              <a:t>66</a:t>
            </a:r>
            <a:r>
              <a:rPr lang="sr-Cyrl-RS" dirty="0"/>
              <a:t>%), </a:t>
            </a:r>
            <a:endParaRPr lang="sr-Cyrl-RS" dirty="0" smtClean="0"/>
          </a:p>
          <a:p>
            <a:r>
              <a:rPr lang="sr-Cyrl-RS" dirty="0" smtClean="0"/>
              <a:t>фибриноген </a:t>
            </a:r>
            <a:r>
              <a:rPr lang="sr-Cyrl-RS" dirty="0"/>
              <a:t>7,5 </a:t>
            </a:r>
            <a:r>
              <a:rPr lang="sr-Cyrl-RS" dirty="0" smtClean="0"/>
              <a:t>г/Л</a:t>
            </a:r>
          </a:p>
          <a:p>
            <a:r>
              <a:rPr lang="sr-Cyrl-RS" dirty="0" smtClean="0"/>
              <a:t>Ц-реактивни протеин (ЦРП)</a:t>
            </a:r>
            <a:r>
              <a:rPr lang="sr-Latn-RS" dirty="0" smtClean="0"/>
              <a:t> </a:t>
            </a:r>
            <a:r>
              <a:rPr lang="sr-Cyrl-RS" dirty="0" smtClean="0"/>
              <a:t>8</a:t>
            </a:r>
            <a:r>
              <a:rPr lang="sr-Latn-RS" dirty="0" smtClean="0"/>
              <a:t>9 </a:t>
            </a:r>
            <a:r>
              <a:rPr lang="sr-Cyrl-RS" dirty="0" smtClean="0"/>
              <a:t>мг/Л</a:t>
            </a:r>
            <a:endParaRPr lang="sr-Cyrl-RS" dirty="0"/>
          </a:p>
          <a:p>
            <a:r>
              <a:rPr lang="sr-Cyrl-RS" dirty="0" smtClean="0"/>
              <a:t>ПЦТ 1,4</a:t>
            </a:r>
            <a:r>
              <a:rPr lang="sr-Latn-RS" dirty="0"/>
              <a:t> </a:t>
            </a:r>
            <a:r>
              <a:rPr lang="sr-Cyrl-RS" dirty="0"/>
              <a:t>ммол/Л</a:t>
            </a:r>
          </a:p>
          <a:p>
            <a:r>
              <a:rPr lang="sr-Cyrl-RS" dirty="0" smtClean="0"/>
              <a:t>гликемија 18,6 </a:t>
            </a:r>
            <a:r>
              <a:rPr lang="sr-Cyrl-RS" dirty="0"/>
              <a:t>ммол/Л</a:t>
            </a:r>
          </a:p>
          <a:p>
            <a:r>
              <a:rPr lang="sr-Cyrl-RS" dirty="0" smtClean="0"/>
              <a:t>Уреа 23 </a:t>
            </a:r>
            <a:r>
              <a:rPr lang="sr-Cyrl-RS" dirty="0"/>
              <a:t>ммол/Л</a:t>
            </a:r>
          </a:p>
          <a:p>
            <a:r>
              <a:rPr lang="sr-Cyrl-RS" dirty="0" smtClean="0"/>
              <a:t>Креатинин 276 </a:t>
            </a:r>
            <a:r>
              <a:rPr lang="sr-Cyrl-RS" dirty="0"/>
              <a:t>ммол/Л</a:t>
            </a:r>
          </a:p>
          <a:p>
            <a:r>
              <a:rPr lang="sr-Cyrl-RS" dirty="0" smtClean="0"/>
              <a:t>Калијум 3,1 </a:t>
            </a:r>
            <a:r>
              <a:rPr lang="sr-Cyrl-RS" dirty="0"/>
              <a:t>ммол/Л</a:t>
            </a:r>
          </a:p>
          <a:p>
            <a:r>
              <a:rPr lang="sr-Cyrl-RS" dirty="0" smtClean="0"/>
              <a:t>Натријум 146 ммол/Л</a:t>
            </a:r>
          </a:p>
          <a:p>
            <a:r>
              <a:rPr lang="sr-Cyrl-RS" dirty="0" smtClean="0"/>
              <a:t>Остали параметри су били у границама референтних вредности </a:t>
            </a:r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992876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021"/>
    </mc:Choice>
    <mc:Fallback>
      <p:transition spd="slow" advTm="2602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другом делу вежби размотрите  питања  у вези са данашњим предавањем и одговоре на њих</a:t>
            </a:r>
            <a:endParaRPr lang="sr-Lat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184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03"/>
    </mc:Choice>
    <mc:Fallback>
      <p:transition spd="slow" advTm="9203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</TotalTime>
  <Words>397</Words>
  <Application>Microsoft Office PowerPoint</Application>
  <PresentationFormat>Custom</PresentationFormat>
  <Paragraphs>45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Organic</vt:lpstr>
      <vt:lpstr>Осма недеља наставе</vt:lpstr>
      <vt:lpstr>ГЛАВНЕ  ТЕГОБЕ  </vt:lpstr>
      <vt:lpstr>САДАШЊА  БОЛЕСТ </vt:lpstr>
      <vt:lpstr>Slide 4</vt:lpstr>
      <vt:lpstr>Лична анамнеза</vt:lpstr>
      <vt:lpstr>Социјално-епидемиолошка анккета </vt:lpstr>
      <vt:lpstr>Физикални преглед</vt:lpstr>
      <vt:lpstr>Лабораторијске анализе</vt:lpstr>
      <vt:lpstr>Slide 9</vt:lpstr>
    </vt:vector>
  </TitlesOfParts>
  <Company>KBCKragujevac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Осма недеља наставе</dc:title>
  <dc:creator>Jagoda Gavrilović</dc:creator>
  <cp:lastModifiedBy>Iva</cp:lastModifiedBy>
  <cp:revision>8</cp:revision>
  <dcterms:created xsi:type="dcterms:W3CDTF">2020-09-14T21:05:14Z</dcterms:created>
  <dcterms:modified xsi:type="dcterms:W3CDTF">2020-10-01T10:13:59Z</dcterms:modified>
</cp:coreProperties>
</file>