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m4a" ContentType="audio/mp4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82" r:id="rId27"/>
    <p:sldId id="292" r:id="rId28"/>
    <p:sldId id="293" r:id="rId29"/>
    <p:sldId id="299" r:id="rId30"/>
    <p:sldId id="300" r:id="rId31"/>
    <p:sldId id="302" r:id="rId32"/>
    <p:sldId id="411" r:id="rId33"/>
    <p:sldId id="303" r:id="rId34"/>
    <p:sldId id="289" r:id="rId35"/>
    <p:sldId id="388" r:id="rId36"/>
    <p:sldId id="288" r:id="rId37"/>
    <p:sldId id="290" r:id="rId38"/>
    <p:sldId id="291" r:id="rId39"/>
    <p:sldId id="428" r:id="rId40"/>
    <p:sldId id="429" r:id="rId41"/>
    <p:sldId id="354" r:id="rId42"/>
    <p:sldId id="430" r:id="rId43"/>
    <p:sldId id="294" r:id="rId44"/>
    <p:sldId id="295" r:id="rId45"/>
    <p:sldId id="296" r:id="rId46"/>
    <p:sldId id="297" r:id="rId47"/>
    <p:sldId id="304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12716-604B-48CA-A028-CABADD33DECF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006FF-589A-4736-881A-26A2CD5199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3700D-4FD6-466B-9D6D-C7D63FBA967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E9CBA9-8BA7-4FE4-BA2E-E1271FC144B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F063ED-5EAF-443B-9F11-42B07C9EAD8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38A605-04D1-4814-9902-5D1BDE64C49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B0C50C-1E80-467D-89B6-7B471CA4F2A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272EF7-147B-4CD9-94F0-2EC541BE202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925A6C-1B17-4F9D-A1BA-9587FA69797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B7C909-7CF9-43B4-A689-72D5A384A5A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7A8BFC-61A8-4ECF-8B9B-90837294F8A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A23AFB-2B51-4D4E-821D-FBCC4846800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418B7-DE72-4F4B-AA95-B983F77801B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C5A85D-E2F9-42AC-A23C-250BD04CF30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701C51-0FC3-4EC0-B073-BB7C94EF380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4CAE37-48F9-48DA-AE70-F55F8AB6BCB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Др Предраг Чановић, ванр.проф.</a:t>
            </a:r>
          </a:p>
        </p:txBody>
      </p:sp>
      <p:sp>
        <p:nvSpPr>
          <p:cNvPr id="6297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11F49D-613D-4DA7-9DE7-919E4188040C}" type="slidenum">
              <a:rPr lang="en-US"/>
              <a:pPr/>
              <a:t>26</a:t>
            </a:fld>
            <a:endParaRPr lang="en-US"/>
          </a:p>
        </p:txBody>
      </p:sp>
      <p:sp>
        <p:nvSpPr>
          <p:cNvPr id="6297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97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xmlns="" id="{DAE8D788-D7A7-4DBE-BD96-C9CA7395AEF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xmlns="" id="{8FF01EC0-A021-49EB-BA8C-2AAD90252A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95D43F-FC61-4C59-B7E0-46D30E627E8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E060EC-E505-4C31-AEF1-DE1949933CA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8DCC90-96DE-4566-8F97-1B57D6BE783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061D56-CE37-4D2E-AE75-6DC9D994D29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5E95B2-14AB-4423-A0D3-407C0098F88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372CB9-C93B-4D98-85C8-11390B8ABD6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91C9FC-D20F-407C-8152-AE164BA447D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304800"/>
            <a:ext cx="7543800" cy="579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Prof. dr Predrag Čanović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26D34-F2FF-4A1C-A505-31849BB6F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CC933-19A6-4B84-8BA1-A6BC563A319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1996A-928F-4997-8863-43E482A867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1.m4a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18.m4a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microsoft.com/office/2007/relationships/media" Target="../media/media22.m4a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sr-Cyrl-RS" sz="3200" dirty="0">
                <a:latin typeface="Cambria" panose="02040503050406030204" pitchFamily="18" charset="0"/>
                <a:ea typeface="Cambria" panose="02040503050406030204" pitchFamily="18" charset="0"/>
              </a:rPr>
              <a:t>Вирусне инфекције цетралног нервног система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C8F37367-A08E-49D8-BB2E-06363E63C96B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>
            <a:off x="5652120" y="4437112"/>
            <a:ext cx="3288533" cy="21883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xmlns="" id="{0AD7AEE2-84F7-4B62-8385-0B1991EB6DC2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3186"/>
    </mc:Choice>
    <mc:Fallback>
      <p:transition spd="slow" advTm="131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553200"/>
            <a:ext cx="2895600" cy="304800"/>
          </a:xfrm>
        </p:spPr>
        <p:txBody>
          <a:bodyPr/>
          <a:lstStyle/>
          <a:p>
            <a:pPr algn="ctr">
              <a:defRPr/>
            </a:pPr>
            <a:fld id="{1236C5D7-40A5-4B0F-BA6A-5A41E7E47BDE}" type="slidenum">
              <a:rPr lang="en-US" sz="1000" smtClean="0"/>
              <a:pPr algn="ctr">
                <a:defRPr/>
              </a:pPr>
              <a:t>10</a:t>
            </a:fld>
            <a:endParaRPr lang="en-US" sz="1000"/>
          </a:p>
        </p:txBody>
      </p:sp>
      <p:sp>
        <p:nvSpPr>
          <p:cNvPr id="48132" name="Text Box 2"/>
          <p:cNvSpPr txBox="1">
            <a:spLocks noChangeArrowheads="1"/>
          </p:cNvSpPr>
          <p:nvPr/>
        </p:nvSpPr>
        <p:spPr bwMode="auto">
          <a:xfrm>
            <a:off x="1192213" y="1123950"/>
            <a:ext cx="6337300" cy="401590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69863">
              <a:lnSpc>
                <a:spcPct val="130000"/>
              </a:lnSpc>
              <a:buFont typeface="Arial" pitchFamily="34" charset="0"/>
              <a:buChar char="•"/>
            </a:pPr>
            <a:r>
              <a:rPr lang="sr-Cyrl-CS" b="1" i="1" dirty="0">
                <a:latin typeface="Cambria" pitchFamily="18" charset="0"/>
                <a:ea typeface="Cambria" pitchFamily="18" charset="0"/>
              </a:rPr>
              <a:t>Етиологија менингеланог синдрома</a:t>
            </a:r>
            <a:r>
              <a:rPr lang="sr-Cyrl-CS" i="1" dirty="0">
                <a:latin typeface="Cambria" pitchFamily="18" charset="0"/>
                <a:ea typeface="Cambria" pitchFamily="18" charset="0"/>
              </a:rPr>
              <a:t>:</a:t>
            </a:r>
            <a:endParaRPr lang="sr-Cyrl-CS" dirty="0">
              <a:latin typeface="Cambria" pitchFamily="18" charset="0"/>
              <a:ea typeface="Cambria" pitchFamily="18" charset="0"/>
            </a:endParaRPr>
          </a:p>
          <a:p>
            <a:pPr indent="169863">
              <a:lnSpc>
                <a:spcPct val="130000"/>
              </a:lnSpc>
              <a:buFont typeface="Arial" pitchFamily="34" charset="0"/>
              <a:buChar char="•"/>
            </a:pPr>
            <a:endParaRPr lang="en-US" dirty="0">
              <a:solidFill>
                <a:srgbClr val="FFFF00"/>
              </a:solidFill>
              <a:latin typeface="Cambria" pitchFamily="18" charset="0"/>
              <a:ea typeface="Cambria" pitchFamily="18" charset="0"/>
            </a:endParaRPr>
          </a:p>
          <a:p>
            <a:pPr indent="169863">
              <a:lnSpc>
                <a:spcPct val="130000"/>
              </a:lnSpc>
              <a:buFont typeface="Arial" pitchFamily="34" charset="0"/>
              <a:buChar char="•"/>
            </a:pPr>
            <a:r>
              <a:rPr lang="sr-Cyrl-CS" dirty="0">
                <a:latin typeface="Cambria" pitchFamily="18" charset="0"/>
                <a:ea typeface="Cambria" pitchFamily="18" charset="0"/>
              </a:rPr>
              <a:t>менингитиси</a:t>
            </a:r>
          </a:p>
          <a:p>
            <a:pPr indent="169863">
              <a:lnSpc>
                <a:spcPct val="130000"/>
              </a:lnSpc>
              <a:buFont typeface="Arial" pitchFamily="34" charset="0"/>
              <a:buChar char="•"/>
            </a:pPr>
            <a:r>
              <a:rPr lang="sr-Cyrl-CS" dirty="0">
                <a:latin typeface="Cambria" pitchFamily="18" charset="0"/>
                <a:ea typeface="Cambria" pitchFamily="18" charset="0"/>
              </a:rPr>
              <a:t>енцефалитиси</a:t>
            </a:r>
          </a:p>
          <a:p>
            <a:pPr indent="169863">
              <a:lnSpc>
                <a:spcPct val="130000"/>
              </a:lnSpc>
              <a:buFont typeface="Arial" pitchFamily="34" charset="0"/>
              <a:buChar char="•"/>
            </a:pPr>
            <a:r>
              <a:rPr lang="sr-Cyrl-CS" dirty="0">
                <a:latin typeface="Cambria" pitchFamily="18" charset="0"/>
                <a:ea typeface="Cambria" pitchFamily="18" charset="0"/>
              </a:rPr>
              <a:t>тумори мозга</a:t>
            </a:r>
          </a:p>
          <a:p>
            <a:pPr indent="169863">
              <a:lnSpc>
                <a:spcPct val="130000"/>
              </a:lnSpc>
              <a:buFont typeface="Arial" pitchFamily="34" charset="0"/>
              <a:buChar char="•"/>
            </a:pPr>
            <a:r>
              <a:rPr lang="sr-Cyrl-CS" dirty="0">
                <a:latin typeface="Cambria" pitchFamily="18" charset="0"/>
                <a:ea typeface="Cambria" pitchFamily="18" charset="0"/>
              </a:rPr>
              <a:t>мождана крварења</a:t>
            </a:r>
          </a:p>
          <a:p>
            <a:pPr indent="169863">
              <a:lnSpc>
                <a:spcPct val="130000"/>
              </a:lnSpc>
              <a:buFont typeface="Arial" pitchFamily="34" charset="0"/>
              <a:buChar char="•"/>
            </a:pPr>
            <a:r>
              <a:rPr lang="sr-Cyrl-CS" dirty="0">
                <a:latin typeface="Cambria" pitchFamily="18" charset="0"/>
                <a:ea typeface="Cambria" pitchFamily="18" charset="0"/>
              </a:rPr>
              <a:t>апсцес мозга</a:t>
            </a:r>
          </a:p>
          <a:p>
            <a:pPr indent="169863">
              <a:lnSpc>
                <a:spcPct val="130000"/>
              </a:lnSpc>
              <a:buFont typeface="Arial" pitchFamily="34" charset="0"/>
              <a:buChar char="•"/>
            </a:pPr>
            <a:r>
              <a:rPr lang="sr-Cyrl-CS" dirty="0">
                <a:latin typeface="Cambria" pitchFamily="18" charset="0"/>
                <a:ea typeface="Cambria" pitchFamily="18" charset="0"/>
              </a:rPr>
              <a:t>цисте мозга</a:t>
            </a:r>
          </a:p>
          <a:p>
            <a:pPr indent="169863">
              <a:lnSpc>
                <a:spcPct val="130000"/>
              </a:lnSpc>
              <a:buFont typeface="Arial" pitchFamily="34" charset="0"/>
              <a:buChar char="•"/>
            </a:pPr>
            <a:r>
              <a:rPr lang="sr-Cyrl-CS" dirty="0">
                <a:latin typeface="Cambria" pitchFamily="18" charset="0"/>
                <a:ea typeface="Cambria" pitchFamily="18" charset="0"/>
              </a:rPr>
              <a:t>анеуризме крвних судова мозга</a:t>
            </a:r>
          </a:p>
          <a:p>
            <a:pPr indent="169863">
              <a:lnSpc>
                <a:spcPct val="130000"/>
              </a:lnSpc>
              <a:buFont typeface="Arial" pitchFamily="34" charset="0"/>
              <a:buChar char="•"/>
            </a:pPr>
            <a:r>
              <a:rPr lang="sr-Cyrl-CS" dirty="0">
                <a:latin typeface="Cambria" pitchFamily="18" charset="0"/>
                <a:ea typeface="Cambria" pitchFamily="18" charset="0"/>
              </a:rPr>
              <a:t>повреде главе</a:t>
            </a:r>
          </a:p>
          <a:p>
            <a:pPr indent="169863">
              <a:lnSpc>
                <a:spcPct val="130000"/>
              </a:lnSpc>
              <a:buFont typeface="Arial" pitchFamily="34" charset="0"/>
              <a:buChar char="•"/>
            </a:pPr>
            <a:r>
              <a:rPr lang="sr-Cyrl-CS" dirty="0">
                <a:latin typeface="Cambria" pitchFamily="18" charset="0"/>
                <a:ea typeface="Cambria" pitchFamily="18" charset="0"/>
              </a:rPr>
              <a:t>менингизам</a:t>
            </a:r>
            <a:endParaRPr lang="en-US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2106"/>
    </mc:Choice>
    <mc:Fallback>
      <p:transition spd="slow" advTm="32106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553200"/>
            <a:ext cx="2895600" cy="304800"/>
          </a:xfrm>
        </p:spPr>
        <p:txBody>
          <a:bodyPr/>
          <a:lstStyle/>
          <a:p>
            <a:pPr algn="ctr">
              <a:defRPr/>
            </a:pPr>
            <a:fld id="{D87A6C51-81BC-45B0-9E89-6A437E25475D}" type="slidenum">
              <a:rPr lang="en-US" sz="1000" smtClean="0"/>
              <a:pPr algn="ctr">
                <a:defRPr/>
              </a:pPr>
              <a:t>11</a:t>
            </a:fld>
            <a:endParaRPr lang="en-US" sz="1000"/>
          </a:p>
        </p:txBody>
      </p:sp>
      <p:sp>
        <p:nvSpPr>
          <p:cNvPr id="49156" name="Text Box 2"/>
          <p:cNvSpPr txBox="1">
            <a:spLocks noChangeArrowheads="1"/>
          </p:cNvSpPr>
          <p:nvPr/>
        </p:nvSpPr>
        <p:spPr bwMode="auto">
          <a:xfrm>
            <a:off x="1116013" y="1930400"/>
            <a:ext cx="7758112" cy="252992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lnSpc>
                <a:spcPct val="140000"/>
              </a:lnSpc>
              <a:spcAft>
                <a:spcPct val="40000"/>
              </a:spcAft>
              <a:buFontTx/>
              <a:buChar char="•"/>
            </a:pPr>
            <a:r>
              <a:rPr lang="sr-Cyrl-CS" dirty="0"/>
              <a:t>Последице повишења интракранијумског притиска су смањење можданог перфузионог притиска (МПП), хипоксија мозга и неуронско оштећење</a:t>
            </a:r>
          </a:p>
          <a:p>
            <a:pPr marL="169863" indent="-169863">
              <a:lnSpc>
                <a:spcPct val="140000"/>
              </a:lnSpc>
              <a:spcAft>
                <a:spcPct val="40000"/>
              </a:spcAft>
              <a:buFontTx/>
              <a:buChar char="•"/>
            </a:pPr>
            <a:r>
              <a:rPr lang="sr-Cyrl-CS" dirty="0"/>
              <a:t>Менингелани симптоми и знаци настају услед повишеног интракранијумског и интраспиналног притиска на мозак,  предње и задње коренове кичмене мождине (одбрамбени рефле</a:t>
            </a:r>
            <a:r>
              <a:rPr lang="sr-Latn-CS" dirty="0"/>
              <a:t>кс</a:t>
            </a:r>
            <a:r>
              <a:rPr lang="sr-Cyrl-CS" dirty="0"/>
              <a:t>и на додатно повишење интракранијумског и интраспиналног притиска)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9464"/>
    </mc:Choice>
    <mc:Fallback>
      <p:transition spd="slow" advTm="59464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DB2B01-53CD-4706-9685-C648EBD705BE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50180" name="Rectangle 2"/>
          <p:cNvSpPr>
            <a:spLocks noChangeArrowheads="1"/>
          </p:cNvSpPr>
          <p:nvPr/>
        </p:nvSpPr>
        <p:spPr bwMode="auto">
          <a:xfrm>
            <a:off x="3429000" y="226368"/>
            <a:ext cx="16730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>
              <a:tabLst>
                <a:tab pos="1371600" algn="l"/>
              </a:tabLst>
            </a:pPr>
            <a:r>
              <a:rPr lang="sr-Cyrl-RS" sz="2400" b="1" dirty="0">
                <a:latin typeface="Arial" charset="0"/>
              </a:rPr>
              <a:t>Дијагноза</a:t>
            </a:r>
            <a:endParaRPr lang="sr-Latn-CS" sz="2400" b="1" dirty="0">
              <a:latin typeface="Arial" charset="0"/>
            </a:endParaRP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609600" y="914400"/>
            <a:ext cx="807720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buClr>
                <a:schemeClr val="tx1"/>
              </a:buClr>
              <a:buFontTx/>
              <a:buChar char="•"/>
            </a:pP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CS" sz="2000" b="1" dirty="0">
                <a:latin typeface="Arial" charset="0"/>
              </a:rPr>
              <a:t>Клиничка слика</a:t>
            </a:r>
          </a:p>
          <a:p>
            <a:pPr>
              <a:lnSpc>
                <a:spcPct val="130000"/>
              </a:lnSpc>
              <a:buClr>
                <a:schemeClr val="tx1"/>
              </a:buClr>
            </a:pPr>
            <a:endParaRPr lang="sr-Cyrl-CS" sz="2000" b="1" dirty="0">
              <a:latin typeface="Arial" charset="0"/>
            </a:endParaRPr>
          </a:p>
          <a:p>
            <a:pPr>
              <a:lnSpc>
                <a:spcPct val="130000"/>
              </a:lnSpc>
              <a:buClr>
                <a:schemeClr val="tx1"/>
              </a:buClr>
              <a:buFontTx/>
              <a:buChar char="•"/>
            </a:pPr>
            <a:r>
              <a:rPr lang="sr-Cyrl-CS" sz="2000" b="1" dirty="0">
                <a:latin typeface="Arial" charset="0"/>
              </a:rPr>
              <a:t> Цитобиохеми</a:t>
            </a:r>
            <a:r>
              <a:rPr lang="sr-Cyrl-RS" sz="2000" b="1" dirty="0">
                <a:latin typeface="Arial" charset="0"/>
              </a:rPr>
              <a:t>јс</a:t>
            </a:r>
            <a:r>
              <a:rPr lang="sr-Cyrl-CS" sz="2000" b="1" dirty="0">
                <a:latin typeface="Arial" charset="0"/>
              </a:rPr>
              <a:t>ки преглед ликвора</a:t>
            </a:r>
          </a:p>
          <a:p>
            <a:pPr>
              <a:lnSpc>
                <a:spcPct val="130000"/>
              </a:lnSpc>
              <a:buClr>
                <a:schemeClr val="tx1"/>
              </a:buClr>
            </a:pPr>
            <a:endParaRPr lang="sr-Cyrl-CS" sz="2000" b="1" dirty="0">
              <a:latin typeface="Arial" charset="0"/>
            </a:endParaRPr>
          </a:p>
          <a:p>
            <a:pPr lvl="1">
              <a:lnSpc>
                <a:spcPct val="13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000" dirty="0">
                <a:latin typeface="Arial" charset="0"/>
              </a:rPr>
              <a:t> </a:t>
            </a:r>
            <a:r>
              <a:rPr lang="sr-Cyrl-CS" sz="2000" dirty="0">
                <a:latin typeface="Arial" charset="0"/>
              </a:rPr>
              <a:t>ликвор је бистар (ређе опалесцентан)</a:t>
            </a:r>
          </a:p>
          <a:p>
            <a:pPr lvl="1">
              <a:lnSpc>
                <a:spcPct val="13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000" dirty="0">
                <a:latin typeface="Arial" charset="0"/>
              </a:rPr>
              <a:t> </a:t>
            </a:r>
            <a:r>
              <a:rPr lang="sr-Cyrl-CS" sz="2000" dirty="0">
                <a:latin typeface="Arial" charset="0"/>
              </a:rPr>
              <a:t>плеоцитоза мононуклераног типа (50-500</a:t>
            </a:r>
            <a:r>
              <a:rPr lang="sr-Latn-CS" sz="2000" dirty="0">
                <a:latin typeface="Arial" charset="0"/>
              </a:rPr>
              <a:t>/</a:t>
            </a:r>
            <a:r>
              <a:rPr lang="sr-Latn-RS" sz="2000" dirty="0">
                <a:latin typeface="Arial" charset="0"/>
              </a:rPr>
              <a:t>mm</a:t>
            </a:r>
            <a:r>
              <a:rPr lang="sr-Latn-CS" sz="2000" baseline="30000" dirty="0">
                <a:latin typeface="Arial" charset="0"/>
              </a:rPr>
              <a:t>3</a:t>
            </a:r>
            <a:r>
              <a:rPr lang="sr-Latn-CS" sz="2000" dirty="0">
                <a:latin typeface="Arial" charset="0"/>
              </a:rPr>
              <a:t>)</a:t>
            </a:r>
            <a:endParaRPr lang="sr-Cyrl-CS" sz="2000" dirty="0">
              <a:latin typeface="Arial" charset="0"/>
            </a:endParaRPr>
          </a:p>
          <a:p>
            <a:pPr lvl="1">
              <a:lnSpc>
                <a:spcPct val="13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000" dirty="0">
                <a:latin typeface="Arial" charset="0"/>
              </a:rPr>
              <a:t> </a:t>
            </a:r>
            <a:r>
              <a:rPr lang="sr-Cyrl-CS" sz="2000" dirty="0">
                <a:latin typeface="Arial" charset="0"/>
              </a:rPr>
              <a:t>протеинорахија умерено повишена (ретко изнад </a:t>
            </a:r>
            <a:r>
              <a:rPr lang="sr-Latn-CS" sz="2000" dirty="0">
                <a:latin typeface="Arial" charset="0"/>
              </a:rPr>
              <a:t>1 </a:t>
            </a:r>
            <a:r>
              <a:rPr lang="sr-Latn-RS" sz="2000" dirty="0">
                <a:latin typeface="Arial" charset="0"/>
              </a:rPr>
              <a:t>g</a:t>
            </a:r>
            <a:r>
              <a:rPr lang="sr-Latn-CS" sz="2000" dirty="0">
                <a:latin typeface="Arial" charset="0"/>
              </a:rPr>
              <a:t>/</a:t>
            </a:r>
            <a:r>
              <a:rPr lang="sr-Latn-RS" sz="2000" dirty="0">
                <a:latin typeface="Arial" charset="0"/>
              </a:rPr>
              <a:t>l</a:t>
            </a:r>
            <a:r>
              <a:rPr lang="sr-Latn-CS" sz="2000" dirty="0">
                <a:latin typeface="Arial" charset="0"/>
              </a:rPr>
              <a:t>)</a:t>
            </a:r>
            <a:endParaRPr lang="sr-Cyrl-CS" sz="2000" dirty="0">
              <a:latin typeface="Arial" charset="0"/>
            </a:endParaRPr>
          </a:p>
          <a:p>
            <a:pPr lvl="1">
              <a:lnSpc>
                <a:spcPct val="13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000" dirty="0">
                <a:latin typeface="Arial" charset="0"/>
              </a:rPr>
              <a:t> </a:t>
            </a:r>
            <a:r>
              <a:rPr lang="sr-Cyrl-CS" sz="2000" dirty="0">
                <a:latin typeface="Arial" charset="0"/>
              </a:rPr>
              <a:t>гликорахија нормална</a:t>
            </a:r>
          </a:p>
          <a:p>
            <a:pPr>
              <a:lnSpc>
                <a:spcPct val="130000"/>
              </a:lnSpc>
              <a:buClr>
                <a:schemeClr val="tx1"/>
              </a:buClr>
            </a:pPr>
            <a:endParaRPr lang="sr-Cyrl-CS" sz="2000" dirty="0">
              <a:latin typeface="Arial" charset="0"/>
            </a:endParaRPr>
          </a:p>
          <a:p>
            <a:pPr>
              <a:lnSpc>
                <a:spcPct val="130000"/>
              </a:lnSpc>
              <a:buClr>
                <a:schemeClr val="tx1"/>
              </a:buClr>
              <a:buFontTx/>
              <a:buChar char="•"/>
            </a:pPr>
            <a:r>
              <a:rPr lang="sr-Cyrl-CS" sz="2000" b="1" dirty="0">
                <a:latin typeface="Arial" charset="0"/>
              </a:rPr>
              <a:t> Етиолошка дијагноза</a:t>
            </a:r>
          </a:p>
          <a:p>
            <a:pPr>
              <a:lnSpc>
                <a:spcPct val="130000"/>
              </a:lnSpc>
              <a:buClr>
                <a:schemeClr val="tx1"/>
              </a:buClr>
            </a:pPr>
            <a:endParaRPr lang="sr-Cyrl-CS" sz="2000" b="1" dirty="0">
              <a:latin typeface="Arial" charset="0"/>
            </a:endParaRPr>
          </a:p>
          <a:p>
            <a:pPr lvl="1">
              <a:lnSpc>
                <a:spcPct val="13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000" dirty="0">
                <a:latin typeface="Arial" charset="0"/>
              </a:rPr>
              <a:t> </a:t>
            </a:r>
            <a:r>
              <a:rPr lang="sr-Cyrl-CS" sz="2000" dirty="0">
                <a:latin typeface="Arial" charset="0"/>
              </a:rPr>
              <a:t>изолација или идентификација вируса у ликвору</a:t>
            </a:r>
            <a:br>
              <a:rPr lang="sr-Cyrl-CS" sz="2000" dirty="0">
                <a:latin typeface="Arial" charset="0"/>
              </a:rPr>
            </a:br>
            <a:r>
              <a:rPr lang="sr-Cyrl-CS" sz="2000" dirty="0">
                <a:latin typeface="Arial" charset="0"/>
              </a:rPr>
              <a:t>   </a:t>
            </a:r>
            <a:r>
              <a:rPr lang="en-US" sz="2000" dirty="0">
                <a:latin typeface="Arial" charset="0"/>
              </a:rPr>
              <a:t> </a:t>
            </a:r>
            <a:r>
              <a:rPr lang="sr-Cyrl-CS" sz="2000" dirty="0">
                <a:latin typeface="Arial" charset="0"/>
              </a:rPr>
              <a:t>(култивисање, имуноелектронска микроскопија, </a:t>
            </a:r>
            <a:br>
              <a:rPr lang="sr-Cyrl-CS" sz="2000" dirty="0">
                <a:latin typeface="Arial" charset="0"/>
              </a:rPr>
            </a:br>
            <a:r>
              <a:rPr lang="sr-Cyrl-CS" sz="2000" dirty="0">
                <a:latin typeface="Arial" charset="0"/>
              </a:rPr>
              <a:t>   </a:t>
            </a:r>
            <a:r>
              <a:rPr lang="en-US" sz="2000" dirty="0">
                <a:latin typeface="Arial" charset="0"/>
              </a:rPr>
              <a:t> </a:t>
            </a:r>
            <a:r>
              <a:rPr lang="sr-Cyrl-CS" sz="2000" dirty="0">
                <a:latin typeface="Arial" charset="0"/>
              </a:rPr>
              <a:t>серолошке анализе, </a:t>
            </a:r>
            <a:r>
              <a:rPr lang="sr-Latn-CS" sz="2000" dirty="0">
                <a:latin typeface="Arial" charset="0"/>
              </a:rPr>
              <a:t>PCR)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24741"/>
    </mc:Choice>
    <mc:Fallback>
      <p:transition spd="slow" advTm="12474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B6EDD-ED91-4960-8433-7EE0A92B32C8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51204" name="Rectangle 2"/>
          <p:cNvSpPr>
            <a:spLocks noChangeArrowheads="1"/>
          </p:cNvSpPr>
          <p:nvPr/>
        </p:nvSpPr>
        <p:spPr bwMode="auto">
          <a:xfrm>
            <a:off x="3415881" y="226368"/>
            <a:ext cx="1531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>
              <a:tabLst>
                <a:tab pos="1371600" algn="l"/>
              </a:tabLst>
            </a:pPr>
            <a:r>
              <a:rPr lang="sr-Cyrl-RS" sz="2400" b="1" dirty="0">
                <a:latin typeface="Cambria" pitchFamily="18" charset="0"/>
                <a:ea typeface="Cambria" pitchFamily="18" charset="0"/>
              </a:rPr>
              <a:t>Те</a:t>
            </a:r>
            <a:r>
              <a:rPr lang="sr-Cyrl-CS" sz="2400" b="1" dirty="0">
                <a:latin typeface="Cambria" pitchFamily="18" charset="0"/>
                <a:ea typeface="Cambria" pitchFamily="18" charset="0"/>
              </a:rPr>
              <a:t>рапија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457200" y="1066800"/>
            <a:ext cx="701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buFont typeface="Wingdings" pitchFamily="2" charset="2"/>
              <a:buChar char="ü"/>
            </a:pPr>
            <a:r>
              <a:rPr lang="sr-Cyrl-RS" sz="2000" b="1" dirty="0">
                <a:latin typeface="Cambria" pitchFamily="18" charset="0"/>
                <a:ea typeface="Cambria" pitchFamily="18" charset="0"/>
              </a:rPr>
              <a:t>Лумбална</a:t>
            </a:r>
            <a:r>
              <a:rPr lang="sr-Latn-CS" sz="20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b="1" dirty="0">
                <a:latin typeface="Cambria" pitchFamily="18" charset="0"/>
                <a:ea typeface="Cambria" pitchFamily="18" charset="0"/>
              </a:rPr>
              <a:t>пункција</a:t>
            </a:r>
            <a:r>
              <a:rPr lang="sr-Latn-CS" sz="20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b="1" dirty="0">
                <a:latin typeface="Cambria" pitchFamily="18" charset="0"/>
                <a:ea typeface="Cambria" pitchFamily="18" charset="0"/>
              </a:rPr>
              <a:t>поред</a:t>
            </a:r>
            <a:r>
              <a:rPr lang="sr-Latn-CS" sz="20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b="1" dirty="0">
                <a:latin typeface="Cambria" pitchFamily="18" charset="0"/>
                <a:ea typeface="Cambria" pitchFamily="18" charset="0"/>
              </a:rPr>
              <a:t>дијагностичког</a:t>
            </a:r>
            <a:r>
              <a:rPr lang="sr-Latn-CS" sz="20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b="1" dirty="0">
                <a:latin typeface="Cambria" pitchFamily="18" charset="0"/>
                <a:ea typeface="Cambria" pitchFamily="18" charset="0"/>
              </a:rPr>
              <a:t>има</a:t>
            </a:r>
            <a:r>
              <a:rPr lang="sr-Latn-CS" sz="20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b="1" dirty="0">
                <a:latin typeface="Cambria" pitchFamily="18" charset="0"/>
                <a:ea typeface="Cambria" pitchFamily="18" charset="0"/>
              </a:rPr>
              <a:t>и</a:t>
            </a:r>
            <a:r>
              <a:rPr lang="sr-Latn-CS" sz="2000" b="1" dirty="0">
                <a:latin typeface="Cambria" pitchFamily="18" charset="0"/>
                <a:ea typeface="Cambria" pitchFamily="18" charset="0"/>
              </a:rPr>
              <a:t> </a:t>
            </a:r>
            <a:br>
              <a:rPr lang="sr-Latn-CS" sz="2000" b="1" dirty="0">
                <a:latin typeface="Cambria" pitchFamily="18" charset="0"/>
                <a:ea typeface="Cambria" pitchFamily="18" charset="0"/>
              </a:rPr>
            </a:br>
            <a:r>
              <a:rPr lang="sr-Latn-CS" sz="2000" b="1" dirty="0">
                <a:latin typeface="Cambria" pitchFamily="18" charset="0"/>
                <a:ea typeface="Cambria" pitchFamily="18" charset="0"/>
              </a:rPr>
              <a:t>  </a:t>
            </a:r>
            <a:r>
              <a:rPr lang="sr-Cyrl-RS" sz="2000" b="1" dirty="0">
                <a:latin typeface="Cambria" pitchFamily="18" charset="0"/>
                <a:ea typeface="Cambria" pitchFamily="18" charset="0"/>
              </a:rPr>
              <a:t>терапијски</a:t>
            </a:r>
            <a:r>
              <a:rPr lang="sr-Latn-CS" sz="20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b="1" dirty="0">
                <a:latin typeface="Cambria" pitchFamily="18" charset="0"/>
                <a:ea typeface="Cambria" pitchFamily="18" charset="0"/>
              </a:rPr>
              <a:t>значај</a:t>
            </a:r>
            <a:r>
              <a:rPr lang="sr-Latn-CS" sz="2000" b="1" dirty="0">
                <a:latin typeface="Cambria" pitchFamily="18" charset="0"/>
                <a:ea typeface="Cambria" pitchFamily="18" charset="0"/>
              </a:rPr>
              <a:t>!!!</a:t>
            </a:r>
            <a:endParaRPr lang="sr-Latn-CS" sz="20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1206" name="Text Box 4"/>
          <p:cNvSpPr txBox="1">
            <a:spLocks noChangeArrowheads="1"/>
          </p:cNvSpPr>
          <p:nvPr/>
        </p:nvSpPr>
        <p:spPr bwMode="auto">
          <a:xfrm>
            <a:off x="457200" y="4191000"/>
            <a:ext cx="8077200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CS" b="1" dirty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Мировање</a:t>
            </a:r>
          </a:p>
          <a:p>
            <a:pPr>
              <a:buFontTx/>
              <a:buChar char="•"/>
            </a:pPr>
            <a:endParaRPr lang="sr-Cyrl-CS" b="1" dirty="0">
              <a:latin typeface="Cambria" pitchFamily="18" charset="0"/>
              <a:ea typeface="Cambria" pitchFamily="18" charset="0"/>
            </a:endParaRPr>
          </a:p>
          <a:p>
            <a:pPr>
              <a:buFontTx/>
              <a:buChar char="•"/>
            </a:pPr>
            <a:r>
              <a:rPr lang="sr-Cyrl-CS" b="1" dirty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sr-Cyrl-CS" b="1" dirty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Симптоматска</a:t>
            </a:r>
            <a:r>
              <a:rPr lang="sr-Cyrl-CS" b="1" dirty="0">
                <a:latin typeface="Cambria" pitchFamily="18" charset="0"/>
                <a:ea typeface="Cambria" pitchFamily="18" charset="0"/>
              </a:rPr>
              <a:t/>
            </a:r>
            <a:br>
              <a:rPr lang="sr-Cyrl-CS" b="1" dirty="0">
                <a:latin typeface="Cambria" pitchFamily="18" charset="0"/>
                <a:ea typeface="Cambria" pitchFamily="18" charset="0"/>
              </a:rPr>
            </a:br>
            <a:endParaRPr lang="sr-Cyrl-CS" b="1" dirty="0">
              <a:latin typeface="Cambria" pitchFamily="18" charset="0"/>
              <a:ea typeface="Cambria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en-US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CS" dirty="0">
                <a:latin typeface="Cambria" pitchFamily="18" charset="0"/>
                <a:ea typeface="Cambria" pitchFamily="18" charset="0"/>
              </a:rPr>
              <a:t>антип</a:t>
            </a:r>
            <a:r>
              <a:rPr lang="sr-Cyrl-RS" dirty="0">
                <a:latin typeface="Cambria" pitchFamily="18" charset="0"/>
                <a:ea typeface="Cambria" pitchFamily="18" charset="0"/>
              </a:rPr>
              <a:t>и</a:t>
            </a:r>
            <a:r>
              <a:rPr lang="sr-Cyrl-CS" dirty="0">
                <a:latin typeface="Cambria" pitchFamily="18" charset="0"/>
                <a:ea typeface="Cambria" pitchFamily="18" charset="0"/>
              </a:rPr>
              <a:t>ретика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CS" dirty="0">
                <a:latin typeface="Cambria" pitchFamily="18" charset="0"/>
                <a:ea typeface="Cambria" pitchFamily="18" charset="0"/>
              </a:rPr>
              <a:t>аналгетика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CS" dirty="0">
                <a:latin typeface="Cambria" pitchFamily="18" charset="0"/>
                <a:ea typeface="Cambria" pitchFamily="18" charset="0"/>
              </a:rPr>
              <a:t>надокнада течности </a:t>
            </a:r>
            <a:r>
              <a:rPr lang="sr-Cyrl-RS" dirty="0">
                <a:latin typeface="Cambria" pitchFamily="18" charset="0"/>
                <a:ea typeface="Cambria" pitchFamily="18" charset="0"/>
              </a:rPr>
              <a:t>и</a:t>
            </a:r>
            <a:r>
              <a:rPr lang="sr-Cyrl-CS" dirty="0">
                <a:latin typeface="Cambria" pitchFamily="18" charset="0"/>
                <a:ea typeface="Cambria" pitchFamily="18" charset="0"/>
              </a:rPr>
              <a:t> ел</a:t>
            </a:r>
            <a:r>
              <a:rPr lang="sr-Cyrl-RS" dirty="0">
                <a:latin typeface="Cambria" pitchFamily="18" charset="0"/>
                <a:ea typeface="Cambria" pitchFamily="18" charset="0"/>
              </a:rPr>
              <a:t>е</a:t>
            </a:r>
            <a:r>
              <a:rPr lang="sr-Cyrl-CS" dirty="0">
                <a:latin typeface="Cambria" pitchFamily="18" charset="0"/>
                <a:ea typeface="Cambria" pitchFamily="18" charset="0"/>
              </a:rPr>
              <a:t>ктролита</a:t>
            </a:r>
            <a:endParaRPr lang="en-US" dirty="0">
              <a:latin typeface="Cambria" pitchFamily="18" charset="0"/>
              <a:ea typeface="Cambria" pitchFamily="18" charset="0"/>
            </a:endParaRPr>
          </a:p>
          <a:p>
            <a:pPr>
              <a:spcBef>
                <a:spcPct val="50000"/>
              </a:spcBef>
            </a:pPr>
            <a:endParaRPr lang="en-US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51207" name="Picture 5" descr="image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981200"/>
            <a:ext cx="4686300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3418"/>
    </mc:Choice>
    <mc:Fallback>
      <p:transition spd="slow" advTm="5341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1ADB86-BD4C-48B4-8713-AA63ACF57E59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52228" name="Text Box 2"/>
          <p:cNvSpPr txBox="1">
            <a:spLocks noChangeArrowheads="1"/>
          </p:cNvSpPr>
          <p:nvPr/>
        </p:nvSpPr>
        <p:spPr bwMode="auto">
          <a:xfrm>
            <a:off x="381000" y="1371600"/>
            <a:ext cx="8229600" cy="35083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buFontTx/>
              <a:buChar char="•"/>
            </a:pPr>
            <a:r>
              <a:rPr lang="sr-Cyrl-CS" sz="2000" b="1" dirty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Антиедемска терапија</a:t>
            </a:r>
            <a:r>
              <a:rPr lang="sr-Cyrl-CS" sz="2000" b="1" dirty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/>
            </a:r>
            <a:br>
              <a:rPr lang="sr-Cyrl-CS" sz="2000" b="1" dirty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</a:br>
            <a:endParaRPr lang="sr-Latn-CS" sz="2000" b="1" dirty="0">
              <a:solidFill>
                <a:srgbClr val="FFFF00"/>
              </a:solidFill>
              <a:latin typeface="Cambria" pitchFamily="18" charset="0"/>
              <a:ea typeface="Cambria" pitchFamily="18" charset="0"/>
            </a:endParaRPr>
          </a:p>
          <a:p>
            <a:pPr lvl="1">
              <a:lnSpc>
                <a:spcPct val="140000"/>
              </a:lnSpc>
              <a:buFont typeface="Wingdings" pitchFamily="2" charset="2"/>
              <a:buChar char="ü"/>
            </a:pPr>
            <a:r>
              <a:rPr lang="en-U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Furosemid 0,25-0,5mg/kg/24h  i.v. (</a:t>
            </a:r>
            <a:r>
              <a:rPr lang="sr-Cyrl-CS" sz="2000" dirty="0">
                <a:latin typeface="Cambria" pitchFamily="18" charset="0"/>
                <a:ea typeface="Cambria" pitchFamily="18" charset="0"/>
              </a:rPr>
              <a:t>подељено у 4 дo 6 doза)</a:t>
            </a:r>
            <a:endParaRPr lang="sr-Latn-CS" sz="2000" dirty="0">
              <a:latin typeface="Cambria" pitchFamily="18" charset="0"/>
              <a:ea typeface="Cambria" pitchFamily="18" charset="0"/>
            </a:endParaRPr>
          </a:p>
          <a:p>
            <a:pPr lvl="1">
              <a:lnSpc>
                <a:spcPct val="140000"/>
              </a:lnSpc>
              <a:buFont typeface="Wingdings" pitchFamily="2" charset="2"/>
              <a:buChar char="ü"/>
            </a:pPr>
            <a:r>
              <a:rPr lang="en-U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Sol. 20% Manitol 0,5-1g/kg/24h i.v. </a:t>
            </a:r>
            <a:r>
              <a:rPr lang="sr-Cyrl-CS" sz="2000" dirty="0">
                <a:latin typeface="Cambria" pitchFamily="18" charset="0"/>
                <a:ea typeface="Cambria" pitchFamily="18" charset="0"/>
              </a:rPr>
              <a:t>(подељено у 4 до 6 доза)</a:t>
            </a:r>
          </a:p>
          <a:p>
            <a:pPr>
              <a:lnSpc>
                <a:spcPct val="140000"/>
              </a:lnSpc>
            </a:pPr>
            <a:endParaRPr lang="sr-Cyrl-CS" sz="2000" dirty="0">
              <a:latin typeface="Cambria" pitchFamily="18" charset="0"/>
              <a:ea typeface="Cambria" pitchFamily="18" charset="0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sr-Cyrl-CS" sz="20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CS" sz="2000" b="1" dirty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Анти</a:t>
            </a:r>
            <a:r>
              <a:rPr lang="sr-Cyrl-RS" sz="2000" b="1" dirty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и</a:t>
            </a:r>
            <a:r>
              <a:rPr lang="sr-Cyrl-CS" sz="2000" b="1" dirty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нфламацијска терапија</a:t>
            </a:r>
            <a:r>
              <a:rPr lang="sr-Cyrl-CS" sz="2000" b="1" dirty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/>
            </a:r>
            <a:br>
              <a:rPr lang="sr-Cyrl-CS" sz="2000" b="1" dirty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</a:br>
            <a:endParaRPr lang="en-US" sz="2000" b="1" dirty="0">
              <a:solidFill>
                <a:srgbClr val="FFFF00"/>
              </a:solidFill>
              <a:latin typeface="Cambria" pitchFamily="18" charset="0"/>
              <a:ea typeface="Cambria" pitchFamily="18" charset="0"/>
            </a:endParaRPr>
          </a:p>
          <a:p>
            <a:pPr lvl="1">
              <a:lnSpc>
                <a:spcPct val="140000"/>
              </a:lnSpc>
              <a:buFont typeface="Wingdings" pitchFamily="2" charset="2"/>
              <a:buChar char="ü"/>
            </a:pPr>
            <a:r>
              <a:rPr lang="en-U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Deksametazon 0,1-1mg/kg/24h i.v. </a:t>
            </a:r>
            <a:r>
              <a:rPr lang="sr-Cyrl-CS" sz="2000" dirty="0">
                <a:latin typeface="Cambria" pitchFamily="18" charset="0"/>
                <a:ea typeface="Cambria" pitchFamily="18" charset="0"/>
              </a:rPr>
              <a:t>(подељено у 4 до 6 доза)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5982"/>
    </mc:Choice>
    <mc:Fallback>
      <p:transition spd="slow" advTm="3598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43A5F4-501A-451E-92C1-0868AA8F1C0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53252" name="Text Box 2"/>
          <p:cNvSpPr txBox="1">
            <a:spLocks noChangeArrowheads="1"/>
          </p:cNvSpPr>
          <p:nvPr/>
        </p:nvSpPr>
        <p:spPr bwMode="auto">
          <a:xfrm>
            <a:off x="990600" y="1066800"/>
            <a:ext cx="81534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buFontTx/>
              <a:buChar char="•"/>
            </a:pPr>
            <a:r>
              <a:rPr lang="sr-Cyrl-RS" sz="2000" b="1" dirty="0">
                <a:solidFill>
                  <a:srgbClr val="C00000"/>
                </a:solidFill>
                <a:latin typeface="Arial" charset="0"/>
              </a:rPr>
              <a:t>Антиконвулзивна</a:t>
            </a:r>
            <a:r>
              <a:rPr lang="sr-Latn-CS" sz="2000" b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r-Cyrl-RS" sz="2000" b="1" dirty="0">
                <a:solidFill>
                  <a:srgbClr val="C00000"/>
                </a:solidFill>
                <a:latin typeface="Arial" charset="0"/>
              </a:rPr>
              <a:t>терапија</a:t>
            </a:r>
            <a:endParaRPr lang="sr-Cyrl-CS" sz="2000" b="1" dirty="0">
              <a:solidFill>
                <a:srgbClr val="C00000"/>
              </a:solidFill>
              <a:latin typeface="Arial" charset="0"/>
            </a:endParaRPr>
          </a:p>
          <a:p>
            <a:pPr>
              <a:lnSpc>
                <a:spcPct val="140000"/>
              </a:lnSpc>
            </a:pPr>
            <a:endParaRPr lang="sr-Cyrl-CS" sz="2000" b="1" dirty="0">
              <a:solidFill>
                <a:srgbClr val="FFFF00"/>
              </a:solidFill>
              <a:latin typeface="Arial" charset="0"/>
            </a:endParaRPr>
          </a:p>
          <a:p>
            <a:pPr lvl="1">
              <a:lnSpc>
                <a:spcPct val="140000"/>
              </a:lnSpc>
              <a:buFont typeface="Wingdings" pitchFamily="2" charset="2"/>
              <a:buChar char="ü"/>
            </a:pPr>
            <a:r>
              <a:rPr lang="en-US" sz="2000" dirty="0">
                <a:latin typeface="Arial" charset="0"/>
              </a:rPr>
              <a:t> </a:t>
            </a:r>
            <a:r>
              <a:rPr lang="sr-Latn-CS" sz="2000" dirty="0">
                <a:latin typeface="Arial" charset="0"/>
              </a:rPr>
              <a:t>Diazepam 0,15-0,25 mg/kg  i.v.</a:t>
            </a:r>
            <a:endParaRPr lang="sr-Cyrl-CS" sz="2000" dirty="0">
              <a:latin typeface="Arial" charset="0"/>
            </a:endParaRPr>
          </a:p>
          <a:p>
            <a:pPr>
              <a:lnSpc>
                <a:spcPct val="140000"/>
              </a:lnSpc>
            </a:pPr>
            <a:endParaRPr lang="sr-Cyrl-CS" sz="2000" dirty="0">
              <a:latin typeface="Arial" charset="0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sr-Cyrl-CS" sz="2000" b="1" dirty="0">
                <a:solidFill>
                  <a:srgbClr val="C00000"/>
                </a:solidFill>
                <a:latin typeface="Arial" charset="0"/>
              </a:rPr>
              <a:t>Антивирусна терапија</a:t>
            </a:r>
          </a:p>
          <a:p>
            <a:pPr>
              <a:lnSpc>
                <a:spcPct val="140000"/>
              </a:lnSpc>
            </a:pPr>
            <a:endParaRPr lang="sr-Cyrl-CS" sz="2000" b="1" dirty="0">
              <a:solidFill>
                <a:srgbClr val="FFFF00"/>
              </a:solidFill>
              <a:latin typeface="Arial" charset="0"/>
            </a:endParaRPr>
          </a:p>
          <a:p>
            <a:pPr lvl="1">
              <a:lnSpc>
                <a:spcPct val="140000"/>
              </a:lnSpc>
              <a:buFont typeface="Wingdings" pitchFamily="2" charset="2"/>
              <a:buChar char="ü"/>
            </a:pPr>
            <a:r>
              <a:rPr lang="sr-Cyrl-CS" sz="2000" dirty="0">
                <a:latin typeface="Arial" charset="0"/>
              </a:rPr>
              <a:t> A</a:t>
            </a:r>
            <a:r>
              <a:rPr lang="sr-Latn-CS" sz="2000" dirty="0">
                <a:latin typeface="Arial" charset="0"/>
              </a:rPr>
              <a:t>ciklovir l0 mg/kg/na 8h i.v. (</a:t>
            </a:r>
            <a:r>
              <a:rPr lang="sr-Cyrl-CS" sz="2000" dirty="0">
                <a:latin typeface="Arial" charset="0"/>
              </a:rPr>
              <a:t>за менингитисе изазване </a:t>
            </a:r>
            <a:br>
              <a:rPr lang="sr-Cyrl-CS" sz="2000" dirty="0">
                <a:latin typeface="Arial" charset="0"/>
              </a:rPr>
            </a:br>
            <a:r>
              <a:rPr lang="sr-Cyrl-CS" sz="2000" dirty="0">
                <a:latin typeface="Arial" charset="0"/>
              </a:rPr>
              <a:t>    </a:t>
            </a:r>
            <a:r>
              <a:rPr lang="sr-Cyrl-RS" sz="2000" dirty="0">
                <a:latin typeface="Arial" charset="0"/>
              </a:rPr>
              <a:t>Херпес</a:t>
            </a:r>
            <a:r>
              <a:rPr lang="sr-Latn-CS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симплекс</a:t>
            </a:r>
            <a:r>
              <a:rPr lang="sr-Latn-CS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вирусом</a:t>
            </a:r>
            <a:r>
              <a:rPr lang="sr-Latn-CS" sz="2000" dirty="0">
                <a:latin typeface="Arial" charset="0"/>
              </a:rPr>
              <a:t>)</a:t>
            </a:r>
          </a:p>
          <a:p>
            <a:pPr lvl="1">
              <a:lnSpc>
                <a:spcPct val="140000"/>
              </a:lnSpc>
              <a:buFont typeface="Wingdings" pitchFamily="2" charset="2"/>
              <a:buChar char="ü"/>
            </a:pPr>
            <a:r>
              <a:rPr lang="sr-Cyrl-CS" sz="2000" dirty="0">
                <a:latin typeface="Arial" charset="0"/>
              </a:rPr>
              <a:t> </a:t>
            </a:r>
            <a:r>
              <a:rPr lang="sr-Latn-CS" sz="2000" dirty="0">
                <a:latin typeface="Arial" charset="0"/>
              </a:rPr>
              <a:t>Pleconaril 2,5</a:t>
            </a:r>
            <a:r>
              <a:rPr lang="en-US" sz="2000" dirty="0">
                <a:latin typeface="Arial" charset="0"/>
              </a:rPr>
              <a:t> </a:t>
            </a:r>
            <a:r>
              <a:rPr lang="sr-Latn-CS" sz="2000" dirty="0">
                <a:latin typeface="Arial" charset="0"/>
              </a:rPr>
              <a:t>mg/kg/24h (</a:t>
            </a:r>
            <a:r>
              <a:rPr lang="sr-Cyrl-RS" sz="2000" dirty="0">
                <a:latin typeface="Arial" charset="0"/>
              </a:rPr>
              <a:t>за</a:t>
            </a:r>
            <a:r>
              <a:rPr lang="sr-Latn-CS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менингитисе</a:t>
            </a:r>
            <a:r>
              <a:rPr lang="sr-Latn-CS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изазване</a:t>
            </a:r>
            <a:r>
              <a:rPr lang="sr-Cyrl-CS" sz="2000" dirty="0">
                <a:latin typeface="Arial" charset="0"/>
              </a:rPr>
              <a:t/>
            </a:r>
            <a:br>
              <a:rPr lang="sr-Cyrl-CS" sz="2000" dirty="0">
                <a:latin typeface="Arial" charset="0"/>
              </a:rPr>
            </a:br>
            <a:r>
              <a:rPr lang="sr-Cyrl-CS" sz="2000" dirty="0">
                <a:latin typeface="Arial" charset="0"/>
              </a:rPr>
              <a:t>   </a:t>
            </a:r>
            <a:r>
              <a:rPr lang="sr-Latn-CS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Ентеровирусима</a:t>
            </a:r>
            <a:r>
              <a:rPr lang="sr-Latn-CS" sz="2000" dirty="0">
                <a:latin typeface="Arial" charset="0"/>
              </a:rPr>
              <a:t>)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0142"/>
    </mc:Choice>
    <mc:Fallback>
      <p:transition spd="slow" advTm="60142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784CA-D310-4853-8CB5-6D7574C140AA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54276" name="Rectangle 2"/>
          <p:cNvSpPr>
            <a:spLocks noChangeArrowheads="1"/>
          </p:cNvSpPr>
          <p:nvPr/>
        </p:nvSpPr>
        <p:spPr bwMode="auto">
          <a:xfrm>
            <a:off x="1038225" y="265113"/>
            <a:ext cx="4899025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Cyrl-RS" sz="2000" b="1" dirty="0">
                <a:latin typeface="Arial" charset="0"/>
              </a:rPr>
              <a:t>АКУТНИ</a:t>
            </a:r>
            <a:r>
              <a:rPr lang="sl-SI" sz="2000" b="1" dirty="0">
                <a:latin typeface="Arial" charset="0"/>
              </a:rPr>
              <a:t> </a:t>
            </a:r>
            <a:r>
              <a:rPr lang="sr-Cyrl-RS" sz="2000" b="1" dirty="0">
                <a:latin typeface="Arial" charset="0"/>
              </a:rPr>
              <a:t>ВИРУСНИ</a:t>
            </a:r>
            <a:r>
              <a:rPr lang="sl-SI" sz="2000" b="1" dirty="0">
                <a:latin typeface="Arial" charset="0"/>
              </a:rPr>
              <a:t> </a:t>
            </a:r>
            <a:r>
              <a:rPr lang="sr-Cyrl-RS" sz="2000" b="1" dirty="0">
                <a:latin typeface="Arial" charset="0"/>
              </a:rPr>
              <a:t>ЕНЦЕФАЛИТИС</a:t>
            </a:r>
            <a:r>
              <a:rPr lang="sl-SI" sz="2000" b="1" dirty="0">
                <a:latin typeface="Arial" charset="0"/>
              </a:rPr>
              <a:t> – </a:t>
            </a:r>
            <a:endParaRPr lang="en-US" sz="2000" b="1" dirty="0">
              <a:latin typeface="Arial" charset="0"/>
            </a:endParaRPr>
          </a:p>
          <a:p>
            <a:pPr eaLnBrk="1" hangingPunct="1"/>
            <a:r>
              <a:rPr lang="sl-SI" sz="2000" b="1" i="1" dirty="0">
                <a:latin typeface="Arial" charset="0"/>
              </a:rPr>
              <a:t>ENCEPHALITIS VIROSA ACUTA (AVE)</a:t>
            </a:r>
            <a:r>
              <a:rPr lang="en-US" sz="2000" dirty="0">
                <a:latin typeface="Arial" charset="0"/>
              </a:rPr>
              <a:t> </a:t>
            </a:r>
          </a:p>
        </p:txBody>
      </p:sp>
      <p:sp>
        <p:nvSpPr>
          <p:cNvPr id="54277" name="Text Box 3"/>
          <p:cNvSpPr txBox="1">
            <a:spLocks noChangeArrowheads="1"/>
          </p:cNvSpPr>
          <p:nvPr/>
        </p:nvSpPr>
        <p:spPr bwMode="auto">
          <a:xfrm>
            <a:off x="914400" y="1447800"/>
            <a:ext cx="7566025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10000"/>
              </a:spcAft>
            </a:pPr>
            <a:r>
              <a:rPr lang="sr-Cyrl-RS" sz="2000" b="1" dirty="0">
                <a:latin typeface="Arial" charset="0"/>
              </a:rPr>
              <a:t>Дефиниција</a:t>
            </a:r>
            <a:endParaRPr lang="sl-SI" sz="2000" dirty="0">
              <a:latin typeface="Arial" charset="0"/>
            </a:endParaRPr>
          </a:p>
          <a:p>
            <a:pPr>
              <a:spcAft>
                <a:spcPct val="10000"/>
              </a:spcAft>
            </a:pPr>
            <a:r>
              <a:rPr lang="sr-Cyrl-RS" sz="2000" dirty="0">
                <a:latin typeface="Arial" charset="0"/>
              </a:rPr>
              <a:t>Акутни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вирусни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енцефалитис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је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тешка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запаљенска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болест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мозга</a:t>
            </a:r>
            <a:r>
              <a:rPr lang="sl-SI" sz="2000" dirty="0">
                <a:latin typeface="Arial" charset="0"/>
              </a:rPr>
              <a:t>, </a:t>
            </a:r>
            <a:r>
              <a:rPr lang="sr-Cyrl-RS" sz="2000" dirty="0">
                <a:latin typeface="Arial" charset="0"/>
              </a:rPr>
              <a:t>непредвидивог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настанка</a:t>
            </a:r>
            <a:r>
              <a:rPr lang="sl-SI" sz="2000" dirty="0">
                <a:latin typeface="Arial" charset="0"/>
              </a:rPr>
              <a:t>, </a:t>
            </a:r>
            <a:r>
              <a:rPr lang="sr-Cyrl-RS" sz="2000" dirty="0">
                <a:latin typeface="Arial" charset="0"/>
              </a:rPr>
              <a:t>наглог</a:t>
            </a:r>
            <a:r>
              <a:rPr lang="sr-Latn-CS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почетка</a:t>
            </a:r>
            <a:r>
              <a:rPr lang="sr-Latn-CS" sz="2000" dirty="0">
                <a:latin typeface="Arial" charset="0"/>
              </a:rPr>
              <a:t>, </a:t>
            </a:r>
            <a:r>
              <a:rPr lang="sr-Cyrl-RS" sz="2000" dirty="0">
                <a:latin typeface="Arial" charset="0"/>
              </a:rPr>
              <a:t>прогресивног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тока</a:t>
            </a:r>
            <a:r>
              <a:rPr lang="sl-SI" sz="2000" dirty="0">
                <a:latin typeface="Arial" charset="0"/>
              </a:rPr>
              <a:t>, </a:t>
            </a:r>
            <a:r>
              <a:rPr lang="sr-Cyrl-RS" sz="2000" dirty="0">
                <a:latin typeface="Arial" charset="0"/>
              </a:rPr>
              <a:t>дифузног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или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мултифокалног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типа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лезија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мозга</a:t>
            </a:r>
            <a:r>
              <a:rPr lang="sl-SI" sz="2000" dirty="0">
                <a:latin typeface="Arial" charset="0"/>
              </a:rPr>
              <a:t>, </a:t>
            </a:r>
            <a:r>
              <a:rPr lang="sr-Cyrl-RS" sz="2000" dirty="0">
                <a:latin typeface="Arial" charset="0"/>
              </a:rPr>
              <a:t>неизвесног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исхода</a:t>
            </a:r>
            <a:r>
              <a:rPr lang="sl-SI" sz="2000" dirty="0">
                <a:latin typeface="Arial" charset="0"/>
              </a:rPr>
              <a:t>, </a:t>
            </a:r>
            <a:r>
              <a:rPr lang="sr-Cyrl-RS" sz="2000" dirty="0">
                <a:latin typeface="Arial" charset="0"/>
              </a:rPr>
              <a:t>са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честим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виталним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компликацијама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и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могућим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последицама</a:t>
            </a:r>
            <a:endParaRPr lang="en-US" sz="2000" b="1" dirty="0">
              <a:latin typeface="Arial" charset="0"/>
            </a:endParaRPr>
          </a:p>
        </p:txBody>
      </p:sp>
      <p:pic>
        <p:nvPicPr>
          <p:cNvPr id="54278" name="Picture 4" descr="20_clip_image0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429000"/>
            <a:ext cx="4724400" cy="305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1889"/>
    </mc:Choice>
    <mc:Fallback>
      <p:transition spd="slow" advTm="31889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DB4D7-8658-44E1-A4C2-081607D2AB0D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3124200" y="791518"/>
            <a:ext cx="18624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Cyrl-RS" sz="2400" b="1" dirty="0">
                <a:latin typeface="Cambria" pitchFamily="18" charset="0"/>
                <a:ea typeface="Cambria" pitchFamily="18" charset="0"/>
              </a:rPr>
              <a:t>Етиологија</a:t>
            </a:r>
            <a:endParaRPr lang="sr-Latn-CS" sz="24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5301" name="Rectangle 3"/>
          <p:cNvSpPr>
            <a:spLocks noChangeArrowheads="1"/>
          </p:cNvSpPr>
          <p:nvPr/>
        </p:nvSpPr>
        <p:spPr bwMode="auto">
          <a:xfrm>
            <a:off x="1143000" y="2056091"/>
            <a:ext cx="27070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b="1" dirty="0">
                <a:latin typeface="Cambria" pitchFamily="18" charset="0"/>
                <a:ea typeface="Cambria" pitchFamily="18" charset="0"/>
              </a:rPr>
              <a:t>Најчешћи</a:t>
            </a:r>
            <a:r>
              <a:rPr lang="sr-Latn-CS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CS" b="1" dirty="0">
                <a:latin typeface="Cambria" pitchFamily="18" charset="0"/>
                <a:ea typeface="Cambria" pitchFamily="18" charset="0"/>
              </a:rPr>
              <a:t>узрочници</a:t>
            </a:r>
            <a:r>
              <a:rPr lang="sr-Cyrl-CS" b="1" dirty="0">
                <a:latin typeface="Arial" charset="0"/>
              </a:rPr>
              <a:t>:</a:t>
            </a:r>
            <a:r>
              <a:rPr lang="en-US" b="1" dirty="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55302" name="Text Box 4"/>
          <p:cNvSpPr txBox="1">
            <a:spLocks noChangeArrowheads="1"/>
          </p:cNvSpPr>
          <p:nvPr/>
        </p:nvSpPr>
        <p:spPr bwMode="auto">
          <a:xfrm>
            <a:off x="1187624" y="2780928"/>
            <a:ext cx="30480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120000"/>
              <a:buFontTx/>
              <a:buChar char="•"/>
            </a:pPr>
            <a:r>
              <a:rPr lang="sr-Latn-CS" dirty="0"/>
              <a:t> </a:t>
            </a:r>
            <a:r>
              <a:rPr lang="sr-Latn-CS" dirty="0">
                <a:latin typeface="Cambria" pitchFamily="18" charset="0"/>
                <a:ea typeface="Cambria" pitchFamily="18" charset="0"/>
              </a:rPr>
              <a:t>Herpes </a:t>
            </a:r>
            <a:r>
              <a:rPr lang="en-US" dirty="0">
                <a:latin typeface="Cambria" pitchFamily="18" charset="0"/>
                <a:ea typeface="Cambria" pitchFamily="18" charset="0"/>
              </a:rPr>
              <a:t>simplex </a:t>
            </a:r>
            <a:r>
              <a:rPr lang="sr-Latn-CS" dirty="0">
                <a:latin typeface="Cambria" pitchFamily="18" charset="0"/>
                <a:ea typeface="Cambria" pitchFamily="18" charset="0"/>
              </a:rPr>
              <a:t>virusi</a:t>
            </a:r>
            <a:endParaRPr lang="sr-Latn-CS" sz="2000" dirty="0">
              <a:latin typeface="Cambria" pitchFamily="18" charset="0"/>
              <a:ea typeface="Cambria" pitchFamily="18" charset="0"/>
            </a:endParaRP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CS" sz="2000" dirty="0">
                <a:latin typeface="Cambria" pitchFamily="18" charset="0"/>
                <a:ea typeface="Cambria" pitchFamily="18" charset="0"/>
              </a:rPr>
              <a:t>Е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nterovirusi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Mumps virus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Arbo virusi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Virus LCM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5303" name="Text Box 5"/>
          <p:cNvSpPr txBox="1">
            <a:spLocks noChangeArrowheads="1"/>
          </p:cNvSpPr>
          <p:nvPr/>
        </p:nvSpPr>
        <p:spPr bwMode="auto">
          <a:xfrm>
            <a:off x="4876800" y="2667000"/>
            <a:ext cx="4038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120000"/>
              <a:buFontTx/>
              <a:buChar char="•"/>
            </a:pPr>
            <a:r>
              <a:rPr lang="sr-Latn-CS" sz="2000" dirty="0">
                <a:latin typeface="Arial" charset="0"/>
              </a:rPr>
              <a:t> 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Citomegalovirus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Varicela-zoster virus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Epstein Barr virus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Adenovirusi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Virusi influence A i B  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Virus parainfluence 3</a:t>
            </a:r>
            <a:endParaRPr lang="sr-Cyrl-CS" sz="2000" dirty="0">
              <a:latin typeface="Cambria" pitchFamily="18" charset="0"/>
              <a:ea typeface="Cambria" pitchFamily="18" charset="0"/>
            </a:endParaRP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Virus </a:t>
            </a:r>
            <a:r>
              <a:rPr lang="en-US" sz="2000" dirty="0" err="1">
                <a:latin typeface="Cambria" pitchFamily="18" charset="0"/>
                <a:ea typeface="Cambria" pitchFamily="18" charset="0"/>
              </a:rPr>
              <a:t>rabiesa</a:t>
            </a:r>
            <a:endParaRPr lang="sr-Latn-CS" sz="20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55304" name="Rectangle 6"/>
          <p:cNvSpPr>
            <a:spLocks noChangeArrowheads="1"/>
          </p:cNvSpPr>
          <p:nvPr/>
        </p:nvSpPr>
        <p:spPr bwMode="auto">
          <a:xfrm>
            <a:off x="4953000" y="2056091"/>
            <a:ext cx="21884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b="1" dirty="0">
                <a:latin typeface="Arial" charset="0"/>
              </a:rPr>
              <a:t>Ређи</a:t>
            </a:r>
            <a:r>
              <a:rPr lang="sr-Latn-CS" b="1" dirty="0">
                <a:latin typeface="Arial" charset="0"/>
              </a:rPr>
              <a:t> </a:t>
            </a:r>
            <a:r>
              <a:rPr lang="sr-Cyrl-CS" b="1" dirty="0">
                <a:latin typeface="Arial" charset="0"/>
              </a:rPr>
              <a:t>узрочници:</a:t>
            </a:r>
            <a:r>
              <a:rPr lang="en-US" b="1" dirty="0">
                <a:latin typeface="Arial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577"/>
    </mc:Choice>
    <mc:Fallback>
      <p:transition spd="slow" advTm="80577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129292-F186-46F4-9677-2BC9431637F3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56324" name="Rectangle 2"/>
          <p:cNvSpPr>
            <a:spLocks noChangeArrowheads="1"/>
          </p:cNvSpPr>
          <p:nvPr/>
        </p:nvSpPr>
        <p:spPr bwMode="auto">
          <a:xfrm>
            <a:off x="3429000" y="378768"/>
            <a:ext cx="18688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Cyrl-RS" sz="2400" b="1" dirty="0">
                <a:latin typeface="Cambria" pitchFamily="18" charset="0"/>
                <a:ea typeface="Cambria" pitchFamily="18" charset="0"/>
              </a:rPr>
              <a:t>Патогенеза</a:t>
            </a:r>
            <a:endParaRPr lang="sr-Latn-CS" sz="2400" b="1" dirty="0">
              <a:latin typeface="Cambria" pitchFamily="18" charset="0"/>
              <a:ea typeface="Cambria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03648" y="1340768"/>
            <a:ext cx="5829300" cy="5018088"/>
            <a:chOff x="1104" y="672"/>
            <a:chExt cx="3672" cy="3161"/>
          </a:xfrm>
        </p:grpSpPr>
        <p:sp>
          <p:nvSpPr>
            <p:cNvPr id="56326" name="Text Box 4"/>
            <p:cNvSpPr txBox="1">
              <a:spLocks noChangeArrowheads="1"/>
            </p:cNvSpPr>
            <p:nvPr/>
          </p:nvSpPr>
          <p:spPr bwMode="auto">
            <a:xfrm>
              <a:off x="1104" y="3600"/>
              <a:ext cx="3672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Централни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нервни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систем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(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мождане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опне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,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мозак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)</a:t>
              </a:r>
            </a:p>
          </p:txBody>
        </p:sp>
        <p:sp>
          <p:nvSpPr>
            <p:cNvPr id="56327" name="Text Box 5"/>
            <p:cNvSpPr txBox="1">
              <a:spLocks noChangeArrowheads="1"/>
            </p:cNvSpPr>
            <p:nvPr/>
          </p:nvSpPr>
          <p:spPr bwMode="auto">
            <a:xfrm>
              <a:off x="1980" y="672"/>
              <a:ext cx="1920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Cyrl-RS" dirty="0">
                  <a:ln>
                    <a:solidFill>
                      <a:schemeClr val="tx1"/>
                    </a:solidFill>
                  </a:ln>
                  <a:solidFill>
                    <a:srgbClr val="003366"/>
                  </a:solidFill>
                  <a:latin typeface="Cambria" pitchFamily="18" charset="0"/>
                  <a:ea typeface="Cambria" pitchFamily="18" charset="0"/>
                </a:rPr>
                <a:t>Улаз</a:t>
              </a:r>
              <a:r>
                <a:rPr lang="sr-Latn-CS" dirty="0">
                  <a:ln>
                    <a:solidFill>
                      <a:schemeClr val="tx1"/>
                    </a:solidFill>
                  </a:ln>
                  <a:solidFill>
                    <a:srgbClr val="003366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sr-Cyrl-RS" dirty="0">
                  <a:ln>
                    <a:solidFill>
                      <a:schemeClr val="tx1"/>
                    </a:solidFill>
                  </a:ln>
                  <a:solidFill>
                    <a:srgbClr val="003366"/>
                  </a:solidFill>
                  <a:latin typeface="Cambria" pitchFamily="18" charset="0"/>
                  <a:ea typeface="Cambria" pitchFamily="18" charset="0"/>
                </a:rPr>
                <a:t>вируса</a:t>
              </a:r>
              <a:r>
                <a:rPr lang="sr-Latn-CS" dirty="0">
                  <a:ln>
                    <a:solidFill>
                      <a:schemeClr val="tx1"/>
                    </a:solidFill>
                  </a:ln>
                  <a:solidFill>
                    <a:srgbClr val="003366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sr-Cyrl-RS" dirty="0">
                  <a:ln>
                    <a:solidFill>
                      <a:schemeClr val="tx1"/>
                    </a:solidFill>
                  </a:ln>
                  <a:solidFill>
                    <a:srgbClr val="003366"/>
                  </a:solidFill>
                  <a:latin typeface="Cambria" pitchFamily="18" charset="0"/>
                  <a:ea typeface="Cambria" pitchFamily="18" charset="0"/>
                </a:rPr>
                <a:t>у</a:t>
              </a:r>
              <a:r>
                <a:rPr lang="sr-Latn-CS" dirty="0">
                  <a:ln>
                    <a:solidFill>
                      <a:schemeClr val="tx1"/>
                    </a:solidFill>
                  </a:ln>
                  <a:solidFill>
                    <a:srgbClr val="003366"/>
                  </a:solidFill>
                  <a:latin typeface="Cambria" pitchFamily="18" charset="0"/>
                  <a:ea typeface="Cambria" pitchFamily="18" charset="0"/>
                </a:rPr>
                <a:t> </a:t>
              </a:r>
              <a:r>
                <a:rPr lang="sr-Cyrl-RS" dirty="0">
                  <a:ln>
                    <a:solidFill>
                      <a:schemeClr val="tx1"/>
                    </a:solidFill>
                  </a:ln>
                  <a:solidFill>
                    <a:srgbClr val="003366"/>
                  </a:solidFill>
                  <a:latin typeface="Cambria" pitchFamily="18" charset="0"/>
                  <a:ea typeface="Cambria" pitchFamily="18" charset="0"/>
                </a:rPr>
                <a:t>организам</a:t>
              </a:r>
              <a:endParaRPr lang="sr-Latn-CS" dirty="0">
                <a:ln>
                  <a:solidFill>
                    <a:schemeClr val="tx1"/>
                  </a:solidFill>
                </a:ln>
                <a:solidFill>
                  <a:srgbClr val="003366"/>
                </a:solidFill>
                <a:latin typeface="Cambria" pitchFamily="18" charset="0"/>
                <a:ea typeface="Cambria" pitchFamily="18" charset="0"/>
              </a:endParaRPr>
            </a:p>
          </p:txBody>
        </p:sp>
        <p:sp>
          <p:nvSpPr>
            <p:cNvPr id="56328" name="Text Box 6"/>
            <p:cNvSpPr txBox="1">
              <a:spLocks noChangeArrowheads="1"/>
            </p:cNvSpPr>
            <p:nvPr/>
          </p:nvSpPr>
          <p:spPr bwMode="auto">
            <a:xfrm>
              <a:off x="2040" y="1404"/>
              <a:ext cx="1800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Примарна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репликација</a:t>
              </a:r>
              <a:endParaRPr lang="sr-Latn-CS" b="1" dirty="0">
                <a:solidFill>
                  <a:srgbClr val="003366"/>
                </a:solidFill>
                <a:latin typeface="Arial" charset="0"/>
              </a:endParaRPr>
            </a:p>
          </p:txBody>
        </p:sp>
        <p:sp>
          <p:nvSpPr>
            <p:cNvPr id="56329" name="Text Box 7"/>
            <p:cNvSpPr txBox="1">
              <a:spLocks noChangeArrowheads="1"/>
            </p:cNvSpPr>
            <p:nvPr/>
          </p:nvSpPr>
          <p:spPr bwMode="auto">
            <a:xfrm>
              <a:off x="1980" y="2136"/>
              <a:ext cx="1920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Секундарна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репликација</a:t>
              </a:r>
              <a:endParaRPr lang="sr-Latn-CS" b="1" dirty="0">
                <a:solidFill>
                  <a:srgbClr val="003366"/>
                </a:solidFill>
                <a:latin typeface="Arial" charset="0"/>
              </a:endParaRPr>
            </a:p>
          </p:txBody>
        </p:sp>
        <p:sp>
          <p:nvSpPr>
            <p:cNvPr id="56330" name="AutoShape 8"/>
            <p:cNvSpPr>
              <a:spLocks noChangeArrowheads="1"/>
            </p:cNvSpPr>
            <p:nvPr/>
          </p:nvSpPr>
          <p:spPr bwMode="auto">
            <a:xfrm>
              <a:off x="2820" y="1015"/>
              <a:ext cx="240" cy="288"/>
            </a:xfrm>
            <a:prstGeom prst="downArrow">
              <a:avLst>
                <a:gd name="adj1" fmla="val 50000"/>
                <a:gd name="adj2" fmla="val 30000"/>
              </a:avLst>
            </a:prstGeom>
            <a:solidFill>
              <a:schemeClr val="hlink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56331" name="AutoShape 9"/>
            <p:cNvSpPr>
              <a:spLocks noChangeArrowheads="1"/>
            </p:cNvSpPr>
            <p:nvPr/>
          </p:nvSpPr>
          <p:spPr bwMode="auto">
            <a:xfrm>
              <a:off x="2820" y="1747"/>
              <a:ext cx="240" cy="288"/>
            </a:xfrm>
            <a:prstGeom prst="downArrow">
              <a:avLst>
                <a:gd name="adj1" fmla="val 50000"/>
                <a:gd name="adj2" fmla="val 30000"/>
              </a:avLst>
            </a:prstGeom>
            <a:solidFill>
              <a:schemeClr val="hlink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56332" name="AutoShape 10"/>
            <p:cNvSpPr>
              <a:spLocks noChangeArrowheads="1"/>
            </p:cNvSpPr>
            <p:nvPr/>
          </p:nvSpPr>
          <p:spPr bwMode="auto">
            <a:xfrm>
              <a:off x="2820" y="2479"/>
              <a:ext cx="240" cy="288"/>
            </a:xfrm>
            <a:prstGeom prst="downArrow">
              <a:avLst>
                <a:gd name="adj1" fmla="val 50000"/>
                <a:gd name="adj2" fmla="val 30000"/>
              </a:avLst>
            </a:prstGeom>
            <a:solidFill>
              <a:schemeClr val="hlink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56333" name="Text Box 11"/>
            <p:cNvSpPr txBox="1">
              <a:spLocks noChangeArrowheads="1"/>
            </p:cNvSpPr>
            <p:nvPr/>
          </p:nvSpPr>
          <p:spPr bwMode="auto">
            <a:xfrm>
              <a:off x="2460" y="2868"/>
              <a:ext cx="960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Виремија</a:t>
              </a:r>
              <a:endParaRPr lang="sr-Latn-CS" b="1" dirty="0">
                <a:solidFill>
                  <a:srgbClr val="003366"/>
                </a:solidFill>
                <a:latin typeface="Arial" charset="0"/>
              </a:endParaRPr>
            </a:p>
          </p:txBody>
        </p:sp>
        <p:sp>
          <p:nvSpPr>
            <p:cNvPr id="56334" name="AutoShape 12"/>
            <p:cNvSpPr>
              <a:spLocks noChangeArrowheads="1"/>
            </p:cNvSpPr>
            <p:nvPr/>
          </p:nvSpPr>
          <p:spPr bwMode="auto">
            <a:xfrm>
              <a:off x="2820" y="3211"/>
              <a:ext cx="240" cy="288"/>
            </a:xfrm>
            <a:prstGeom prst="downArrow">
              <a:avLst>
                <a:gd name="adj1" fmla="val 50000"/>
                <a:gd name="adj2" fmla="val 30000"/>
              </a:avLst>
            </a:prstGeom>
            <a:solidFill>
              <a:schemeClr val="hlink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</p:grpSp>
      <p:pic>
        <p:nvPicPr>
          <p:cNvPr id="15" name="Audio 12">
            <a:hlinkClick r:id="" action="ppaction://media"/>
            <a:extLst>
              <a:ext uri="{FF2B5EF4-FFF2-40B4-BE49-F238E27FC236}">
                <a16:creationId xmlns:a16="http://schemas.microsoft.com/office/drawing/2014/main" xmlns="" id="{202AED3D-7DD6-42F5-80A2-7F15DC932124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760"/>
    </mc:Choice>
    <mc:Fallback>
      <p:transition spd="slow" advTm="187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13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  <p:extLst mod="1">
    <p:ext uri="{E180D4A7-C9FB-4DFB-919C-405C955672EB}">
      <p14:showEvtLst xmlns:p14="http://schemas.microsoft.com/office/powerpoint/2010/main" xmlns="">
        <p14:playEvt time="171" objId="15"/>
        <p14:stopEvt time="18760" objId="15"/>
      </p14:showEvt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46E82A-F7BF-45C2-BD88-09B9C0A2D7E6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57348" name="Text Box 2"/>
          <p:cNvSpPr txBox="1">
            <a:spLocks noChangeArrowheads="1"/>
          </p:cNvSpPr>
          <p:nvPr/>
        </p:nvSpPr>
        <p:spPr bwMode="auto">
          <a:xfrm>
            <a:off x="990600" y="1981200"/>
            <a:ext cx="77962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9863" indent="-169863">
              <a:spcAft>
                <a:spcPct val="10000"/>
              </a:spcAft>
            </a:pPr>
            <a:r>
              <a:rPr lang="sr-Cyrl-RS" sz="2000" b="1" dirty="0">
                <a:latin typeface="Cambria" pitchFamily="18" charset="0"/>
                <a:ea typeface="Cambria" pitchFamily="18" charset="0"/>
              </a:rPr>
              <a:t>Епидемиологија</a:t>
            </a:r>
            <a:endParaRPr lang="sl-SI" sz="2000" dirty="0">
              <a:latin typeface="Cambria" pitchFamily="18" charset="0"/>
              <a:ea typeface="Cambria" pitchFamily="18" charset="0"/>
            </a:endParaRPr>
          </a:p>
          <a:p>
            <a:pPr marL="169863" indent="-169863">
              <a:spcAft>
                <a:spcPct val="10000"/>
              </a:spcAft>
            </a:pPr>
            <a:endParaRPr lang="sl-SI" sz="2000" dirty="0">
              <a:latin typeface="Cambria" pitchFamily="18" charset="0"/>
              <a:ea typeface="Cambria" pitchFamily="18" charset="0"/>
            </a:endParaRPr>
          </a:p>
          <a:p>
            <a:pPr marL="169863" indent="-169863">
              <a:spcAft>
                <a:spcPct val="10000"/>
              </a:spcAft>
              <a:buFont typeface="Wingdings" pitchFamily="2" charset="2"/>
              <a:buChar char="ü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Извор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инфекције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путеви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преношења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сезонски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карактер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зависе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од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узрочника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болести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8998"/>
    </mc:Choice>
    <mc:Fallback>
      <p:transition spd="slow" advTm="2899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4A0C8C-D34F-46EB-8503-B6E2CA71A32F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914400" y="990600"/>
            <a:ext cx="8026400" cy="3905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sr-Cyrl-RS" sz="1900" b="1" dirty="0">
                <a:latin typeface="Cambria" pitchFamily="18" charset="0"/>
                <a:ea typeface="Cambria" pitchFamily="18" charset="0"/>
              </a:rPr>
              <a:t>АКУТНИ</a:t>
            </a:r>
            <a:r>
              <a:rPr lang="sl-SI" sz="19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1900" b="1" dirty="0">
                <a:latin typeface="Cambria" pitchFamily="18" charset="0"/>
                <a:ea typeface="Cambria" pitchFamily="18" charset="0"/>
              </a:rPr>
              <a:t>ВИРУСНИ</a:t>
            </a:r>
            <a:r>
              <a:rPr lang="sl-SI" sz="19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1900" b="1" dirty="0">
                <a:latin typeface="Cambria" pitchFamily="18" charset="0"/>
                <a:ea typeface="Cambria" pitchFamily="18" charset="0"/>
              </a:rPr>
              <a:t>МЕНИНГИТИС</a:t>
            </a:r>
            <a:r>
              <a:rPr lang="sl-SI" sz="1900" b="1" dirty="0">
                <a:latin typeface="Cambria" pitchFamily="18" charset="0"/>
                <a:ea typeface="Cambria" pitchFamily="18" charset="0"/>
              </a:rPr>
              <a:t> – </a:t>
            </a:r>
            <a:r>
              <a:rPr lang="sl-SI" sz="1900" b="1" i="1" dirty="0">
                <a:latin typeface="Cambria" pitchFamily="18" charset="0"/>
                <a:ea typeface="Cambria" pitchFamily="18" charset="0"/>
              </a:rPr>
              <a:t>MENINGITIS VIROSA ACUTA (AVM)</a:t>
            </a:r>
            <a:r>
              <a:rPr lang="en-US" sz="1900" dirty="0">
                <a:latin typeface="Cambria" pitchFamily="18" charset="0"/>
                <a:ea typeface="Cambria" pitchFamily="18" charset="0"/>
              </a:rPr>
              <a:t> </a:t>
            </a:r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1076325" y="1854200"/>
            <a:ext cx="78359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20000"/>
              </a:spcAft>
            </a:pPr>
            <a:r>
              <a:rPr lang="sr-Cyrl-RS" sz="2000" b="1" dirty="0">
                <a:latin typeface="Cambria" pitchFamily="18" charset="0"/>
                <a:ea typeface="Cambria" pitchFamily="18" charset="0"/>
              </a:rPr>
              <a:t>Дефиниција</a:t>
            </a:r>
            <a:endParaRPr lang="sl-SI" sz="2000" dirty="0">
              <a:latin typeface="Cambria" pitchFamily="18" charset="0"/>
              <a:ea typeface="Cambria" pitchFamily="18" charset="0"/>
            </a:endParaRPr>
          </a:p>
          <a:p>
            <a:pPr marL="342900" indent="-342900"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Акутни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вирусни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менингитис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је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акутно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запаљенско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обољење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можданих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опни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изазвано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већим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бројем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неуротропних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вируса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.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 </a:t>
            </a:r>
            <a:endParaRPr lang="sr-Cyrl-RS" sz="2000" dirty="0">
              <a:latin typeface="Cambria" pitchFamily="18" charset="0"/>
              <a:ea typeface="Cambria" pitchFamily="18" charset="0"/>
            </a:endParaRPr>
          </a:p>
          <a:p>
            <a:pPr marL="342900" indent="-342900">
              <a:spcAft>
                <a:spcPct val="20000"/>
              </a:spcAft>
              <a:buFont typeface="Wingdings" panose="05000000000000000000" pitchFamily="2" charset="2"/>
              <a:buChar char="§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То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је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болест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краткотрајног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тока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добре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прогнозе</a:t>
            </a:r>
            <a:endParaRPr lang="sl-SI" sz="2000" b="1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39942" name="Picture 5" descr="20_clip_image0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9410" y="3212976"/>
            <a:ext cx="4620725" cy="320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7105"/>
    </mc:Choice>
    <mc:Fallback>
      <p:transition spd="slow" advTm="17105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C09DC8-B7BF-4D75-8651-4AE73D123B05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58372" name="Text Box 2"/>
          <p:cNvSpPr txBox="1">
            <a:spLocks noChangeArrowheads="1"/>
          </p:cNvSpPr>
          <p:nvPr/>
        </p:nvSpPr>
        <p:spPr bwMode="auto">
          <a:xfrm>
            <a:off x="1000125" y="1277938"/>
            <a:ext cx="7758113" cy="46640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RS" sz="2000" b="1" dirty="0">
                <a:latin typeface="Arial" charset="0"/>
              </a:rPr>
              <a:t>Клиничка</a:t>
            </a:r>
            <a:r>
              <a:rPr lang="sl-SI" sz="2000" b="1" dirty="0">
                <a:latin typeface="Arial" charset="0"/>
              </a:rPr>
              <a:t> </a:t>
            </a:r>
            <a:r>
              <a:rPr lang="sr-Cyrl-RS" sz="2000" b="1" dirty="0">
                <a:latin typeface="Arial" charset="0"/>
              </a:rPr>
              <a:t>слика</a:t>
            </a:r>
            <a:endParaRPr lang="sl-SI" sz="2000" i="1" dirty="0">
              <a:latin typeface="Arial" charset="0"/>
            </a:endParaRPr>
          </a:p>
          <a:p>
            <a:endParaRPr lang="en-US" sz="2000" i="1" dirty="0">
              <a:latin typeface="Arial" charset="0"/>
            </a:endParaRPr>
          </a:p>
          <a:p>
            <a:r>
              <a:rPr lang="en-US" sz="2000" i="1" dirty="0">
                <a:latin typeface="Arial" charset="0"/>
              </a:rPr>
              <a:t>I</a:t>
            </a:r>
            <a:r>
              <a:rPr lang="sl-SI" sz="2000" i="1" dirty="0">
                <a:latin typeface="Arial" charset="0"/>
              </a:rPr>
              <a:t>. </a:t>
            </a:r>
            <a:r>
              <a:rPr lang="sr-Cyrl-RS" sz="2000" i="1" dirty="0">
                <a:latin typeface="Arial" charset="0"/>
              </a:rPr>
              <a:t>Продромални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стадијум</a:t>
            </a:r>
            <a:r>
              <a:rPr lang="sl-SI" sz="2000" i="1" dirty="0">
                <a:latin typeface="Arial" charset="0"/>
              </a:rPr>
              <a:t> </a:t>
            </a:r>
            <a:endParaRPr lang="sl-SI" sz="2000" dirty="0">
              <a:latin typeface="Arial" charset="0"/>
            </a:endParaRPr>
          </a:p>
          <a:p>
            <a:endParaRPr lang="en-US" sz="2000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поремећај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расположења</a:t>
            </a:r>
            <a:endParaRPr lang="sl-SI" sz="2000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сметње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у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концентрацији</a:t>
            </a:r>
            <a:endParaRPr lang="sl-SI" sz="2000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преосетљивост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на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дражи</a:t>
            </a:r>
            <a:endParaRPr lang="sl-SI" sz="2000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несаница</a:t>
            </a:r>
            <a:endParaRPr lang="sl-SI" sz="2000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узнемиреност</a:t>
            </a:r>
            <a:endParaRPr lang="sl-SI" sz="2000" i="1" dirty="0">
              <a:latin typeface="Arial" charset="0"/>
            </a:endParaRPr>
          </a:p>
          <a:p>
            <a:endParaRPr lang="en-US" sz="2000" i="1" dirty="0">
              <a:latin typeface="Arial" charset="0"/>
            </a:endParaRPr>
          </a:p>
          <a:p>
            <a:r>
              <a:rPr lang="en-US" sz="2000" i="1" dirty="0">
                <a:latin typeface="Arial" charset="0"/>
              </a:rPr>
              <a:t>II.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Инфективни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синдром</a:t>
            </a:r>
            <a:r>
              <a:rPr lang="sl-SI" sz="2000" i="1" dirty="0">
                <a:latin typeface="Arial" charset="0"/>
              </a:rPr>
              <a:t> (</a:t>
            </a:r>
            <a:r>
              <a:rPr lang="sr-Cyrl-RS" sz="2000" i="1" dirty="0">
                <a:latin typeface="Arial" charset="0"/>
              </a:rPr>
              <a:t>општи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симптоми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инфекције</a:t>
            </a:r>
            <a:r>
              <a:rPr lang="sl-SI" sz="2000" i="1" dirty="0">
                <a:latin typeface="Arial" charset="0"/>
              </a:rPr>
              <a:t>)</a:t>
            </a:r>
          </a:p>
          <a:p>
            <a:endParaRPr lang="en-US" sz="2000" i="1" dirty="0">
              <a:latin typeface="Arial" charset="0"/>
            </a:endParaRPr>
          </a:p>
          <a:p>
            <a:r>
              <a:rPr lang="en-US" sz="2000" i="1" dirty="0">
                <a:latin typeface="Arial" charset="0"/>
              </a:rPr>
              <a:t>III.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Менингеални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синдром</a:t>
            </a:r>
            <a:endParaRPr lang="sl-SI" sz="2000" dirty="0">
              <a:latin typeface="Arial" charset="0"/>
            </a:endParaRPr>
          </a:p>
          <a:p>
            <a:endParaRPr lang="en-US" sz="2000" dirty="0"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обично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присутан</a:t>
            </a:r>
            <a:r>
              <a:rPr lang="sl-SI" sz="2000" dirty="0">
                <a:latin typeface="Arial" charset="0"/>
              </a:rPr>
              <a:t>, </a:t>
            </a:r>
            <a:r>
              <a:rPr lang="sr-Cyrl-RS" sz="2000" dirty="0">
                <a:latin typeface="Arial" charset="0"/>
              </a:rPr>
              <a:t>некада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дискретан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0772"/>
    </mc:Choice>
    <mc:Fallback>
      <p:transition spd="slow" advTm="90772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74D6E-570B-48A6-8F72-20CAC9172780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59396" name="Text Box 2"/>
          <p:cNvSpPr txBox="1">
            <a:spLocks noChangeArrowheads="1"/>
          </p:cNvSpPr>
          <p:nvPr/>
        </p:nvSpPr>
        <p:spPr bwMode="auto">
          <a:xfrm>
            <a:off x="1076325" y="1239838"/>
            <a:ext cx="7489825" cy="48545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l-SI" sz="2000" i="1" dirty="0">
                <a:latin typeface="Arial" charset="0"/>
              </a:rPr>
              <a:t>IV</a:t>
            </a:r>
            <a:r>
              <a:rPr lang="en-US" sz="2000" i="1" dirty="0">
                <a:latin typeface="Arial" charset="0"/>
              </a:rPr>
              <a:t>.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Енцефалитични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синдром</a:t>
            </a:r>
            <a:r>
              <a:rPr lang="sl-SI" sz="2000" i="1" dirty="0">
                <a:latin typeface="Arial" charset="0"/>
              </a:rPr>
              <a:t> (</a:t>
            </a:r>
            <a:r>
              <a:rPr lang="sr-Cyrl-RS" sz="2000" i="1" dirty="0">
                <a:latin typeface="Arial" charset="0"/>
              </a:rPr>
              <a:t>Акутна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неуролошка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болест</a:t>
            </a:r>
            <a:r>
              <a:rPr lang="sl-SI" sz="2000" i="1" dirty="0">
                <a:latin typeface="Arial" charset="0"/>
              </a:rPr>
              <a:t>)</a:t>
            </a:r>
            <a:endParaRPr lang="sl-SI" sz="2000" dirty="0">
              <a:latin typeface="Arial" charset="0"/>
            </a:endParaRPr>
          </a:p>
          <a:p>
            <a:pPr>
              <a:lnSpc>
                <a:spcPct val="130000"/>
              </a:lnSpc>
            </a:pPr>
            <a:endParaRPr lang="en-US" sz="2000" dirty="0">
              <a:solidFill>
                <a:srgbClr val="FFFF66"/>
              </a:solidFill>
              <a:latin typeface="Arial" charset="0"/>
            </a:endParaRP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поремећај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свести</a:t>
            </a:r>
            <a:endParaRPr lang="sl-SI" sz="2000" dirty="0">
              <a:latin typeface="Arial" charset="0"/>
            </a:endParaRP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конвулзије</a:t>
            </a:r>
            <a:endParaRPr lang="sl-SI" sz="2000" dirty="0">
              <a:latin typeface="Arial" charset="0"/>
            </a:endParaRP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парезе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и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парализе</a:t>
            </a:r>
            <a:endParaRPr lang="sl-SI" sz="2000" dirty="0">
              <a:latin typeface="Arial" charset="0"/>
            </a:endParaRP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лезије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кранијалних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нерава</a:t>
            </a:r>
            <a:endParaRPr lang="sl-SI" sz="2000" dirty="0">
              <a:latin typeface="Arial" charset="0"/>
            </a:endParaRP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поремећај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дисања</a:t>
            </a:r>
            <a:endParaRPr lang="sl-SI" sz="2000" dirty="0">
              <a:latin typeface="Arial" charset="0"/>
            </a:endParaRP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поремећај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гутања</a:t>
            </a:r>
            <a:endParaRPr lang="sl-SI" sz="2000" dirty="0">
              <a:latin typeface="Arial" charset="0"/>
            </a:endParaRP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поремећај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циркулације</a:t>
            </a:r>
            <a:endParaRPr lang="sl-SI" sz="2000" dirty="0">
              <a:latin typeface="Arial" charset="0"/>
            </a:endParaRP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поремећај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сфинктера</a:t>
            </a:r>
            <a:endParaRPr lang="sl-SI" sz="2000" dirty="0">
              <a:latin typeface="Arial" charset="0"/>
            </a:endParaRP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психичке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промене</a:t>
            </a:r>
            <a:endParaRPr lang="sl-SI" sz="2000" dirty="0">
              <a:latin typeface="Arial" charset="0"/>
            </a:endParaRPr>
          </a:p>
          <a:p>
            <a:pPr>
              <a:lnSpc>
                <a:spcPct val="130000"/>
              </a:lnSpc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сензорички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поремећај</a:t>
            </a:r>
            <a:endParaRPr lang="en-US" sz="2000" dirty="0">
              <a:latin typeface="Arial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xmlns="" id="{DA91BA88-3EDE-4A89-B5D2-DC3CC9AB330C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521700" y="62357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0730"/>
    </mc:Choice>
    <mc:Fallback>
      <p:transition spd="slow" advTm="907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6C966-F85C-4649-9715-450F7E7B678D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60420" name="Text Box 2"/>
          <p:cNvSpPr txBox="1">
            <a:spLocks noChangeArrowheads="1"/>
          </p:cNvSpPr>
          <p:nvPr/>
        </p:nvSpPr>
        <p:spPr bwMode="auto">
          <a:xfrm>
            <a:off x="1116013" y="1930400"/>
            <a:ext cx="7219950" cy="26543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sl-SI" sz="2000" i="1" dirty="0">
                <a:solidFill>
                  <a:srgbClr val="C00000"/>
                </a:solidFill>
                <a:latin typeface="Arial" charset="0"/>
              </a:rPr>
              <a:t>V</a:t>
            </a:r>
            <a:r>
              <a:rPr lang="en-US" sz="2000" i="1" dirty="0">
                <a:solidFill>
                  <a:srgbClr val="C00000"/>
                </a:solidFill>
                <a:latin typeface="Arial" charset="0"/>
              </a:rPr>
              <a:t>.</a:t>
            </a:r>
            <a:r>
              <a:rPr lang="sl-SI" sz="2000" i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r-Cyrl-RS" sz="2000" i="1" dirty="0">
                <a:solidFill>
                  <a:srgbClr val="C00000"/>
                </a:solidFill>
                <a:latin typeface="Arial" charset="0"/>
              </a:rPr>
              <a:t>Ликворски</a:t>
            </a:r>
            <a:r>
              <a:rPr lang="sl-SI" sz="2000" i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r-Cyrl-RS" sz="2000" i="1" dirty="0">
                <a:solidFill>
                  <a:srgbClr val="C00000"/>
                </a:solidFill>
                <a:latin typeface="Arial" charset="0"/>
              </a:rPr>
              <a:t>синдром</a:t>
            </a:r>
            <a:r>
              <a:rPr lang="sl-SI" sz="2000" i="1" dirty="0">
                <a:solidFill>
                  <a:srgbClr val="C00000"/>
                </a:solidFill>
                <a:latin typeface="Arial" charset="0"/>
              </a:rPr>
              <a:t> </a:t>
            </a:r>
            <a:endParaRPr lang="sl-SI" sz="2000" dirty="0">
              <a:solidFill>
                <a:srgbClr val="C00000"/>
              </a:solidFill>
              <a:latin typeface="Arial" charset="0"/>
            </a:endParaRPr>
          </a:p>
          <a:p>
            <a:pPr>
              <a:lnSpc>
                <a:spcPct val="140000"/>
              </a:lnSpc>
            </a:pPr>
            <a:endParaRPr lang="en-US" sz="2000" dirty="0">
              <a:solidFill>
                <a:srgbClr val="FFFF66"/>
              </a:solidFill>
              <a:latin typeface="Arial" charset="0"/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ликвор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бистар</a:t>
            </a:r>
            <a:endParaRPr lang="sl-SI" sz="2000" dirty="0">
              <a:latin typeface="Arial" charset="0"/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sr-Cyrl-RS" sz="2000" dirty="0">
                <a:latin typeface="Arial" charset="0"/>
              </a:rPr>
              <a:t>умерена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плеоцитоза</a:t>
            </a:r>
            <a:r>
              <a:rPr lang="sl-SI" sz="2000" dirty="0">
                <a:latin typeface="Arial" charset="0"/>
              </a:rPr>
              <a:t> (150-300 </a:t>
            </a:r>
            <a:r>
              <a:rPr lang="sr-Cyrl-RS" sz="2000" dirty="0">
                <a:latin typeface="Arial" charset="0"/>
              </a:rPr>
              <a:t>лимфоцита</a:t>
            </a:r>
            <a:r>
              <a:rPr lang="sl-SI" sz="2000" dirty="0">
                <a:latin typeface="Arial" charset="0"/>
              </a:rPr>
              <a:t>/mm</a:t>
            </a:r>
            <a:r>
              <a:rPr lang="sl-SI" sz="2000" baseline="30000" dirty="0">
                <a:latin typeface="Arial" charset="0"/>
              </a:rPr>
              <a:t>3</a:t>
            </a:r>
            <a:r>
              <a:rPr lang="sl-SI" sz="2000" dirty="0">
                <a:latin typeface="Arial" charset="0"/>
              </a:rPr>
              <a:t>)</a:t>
            </a: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sr-Cyrl-RS" sz="2000" dirty="0">
                <a:latin typeface="Arial" charset="0"/>
              </a:rPr>
              <a:t>лако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повишена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протеинорахија</a:t>
            </a:r>
            <a:endParaRPr lang="sl-SI" sz="2000" dirty="0">
              <a:latin typeface="Arial" charset="0"/>
            </a:endParaRPr>
          </a:p>
          <a:p>
            <a:pPr>
              <a:lnSpc>
                <a:spcPct val="140000"/>
              </a:lnSpc>
              <a:buFont typeface="Wingdings" pitchFamily="2" charset="2"/>
              <a:buChar char="§"/>
            </a:pPr>
            <a:r>
              <a:rPr lang="sr-Cyrl-RS" sz="2000" dirty="0">
                <a:latin typeface="Arial" charset="0"/>
              </a:rPr>
              <a:t>нормална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или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лако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повишена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гликорахија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428"/>
    </mc:Choice>
    <mc:Fallback>
      <p:transition spd="slow" advTm="40428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82F4E-EAFC-4D11-8CF9-D3F0AC2DDECE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62468" name="Text Box 2"/>
          <p:cNvSpPr txBox="1">
            <a:spLocks noChangeArrowheads="1"/>
          </p:cNvSpPr>
          <p:nvPr/>
        </p:nvSpPr>
        <p:spPr bwMode="auto">
          <a:xfrm>
            <a:off x="1116013" y="1239838"/>
            <a:ext cx="7718425" cy="49688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sr-Cyrl-RS" sz="2000" b="1" dirty="0">
                <a:latin typeface="Arial" charset="0"/>
              </a:rPr>
              <a:t>Терапија</a:t>
            </a:r>
            <a:r>
              <a:rPr lang="sl-SI" sz="2000" b="1" dirty="0">
                <a:latin typeface="Arial" charset="0"/>
              </a:rPr>
              <a:t> </a:t>
            </a:r>
            <a:endParaRPr lang="sl-SI" sz="2000" dirty="0">
              <a:latin typeface="Arial" charset="0"/>
            </a:endParaRPr>
          </a:p>
          <a:p>
            <a:pPr marL="342900" indent="-342900"/>
            <a:endParaRPr lang="en-US" sz="2000" dirty="0">
              <a:latin typeface="Arial" charset="0"/>
            </a:endParaRPr>
          </a:p>
          <a:p>
            <a:pPr marL="342900" indent="-342900"/>
            <a:r>
              <a:rPr lang="sr-Cyrl-RS" sz="2000" dirty="0">
                <a:latin typeface="Arial" charset="0"/>
              </a:rPr>
              <a:t>Основни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принципи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терапије</a:t>
            </a:r>
            <a:r>
              <a:rPr lang="sl-SI" sz="2000" dirty="0">
                <a:latin typeface="Arial" charset="0"/>
              </a:rPr>
              <a:t>:</a:t>
            </a:r>
            <a:endParaRPr lang="en-US" sz="2000" dirty="0">
              <a:latin typeface="Arial" charset="0"/>
            </a:endParaRPr>
          </a:p>
          <a:p>
            <a:pPr marL="342900" indent="-342900"/>
            <a:endParaRPr lang="sl-SI" sz="2000" i="1" dirty="0">
              <a:latin typeface="Arial" charset="0"/>
            </a:endParaRPr>
          </a:p>
          <a:p>
            <a:pPr marL="342900" indent="-342900">
              <a:buFontTx/>
              <a:buAutoNum type="alphaUcPeriod"/>
            </a:pPr>
            <a:r>
              <a:rPr lang="en-US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Деловање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на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етиолошки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агенс</a:t>
            </a:r>
            <a:endParaRPr lang="sl-SI" sz="2000" dirty="0">
              <a:latin typeface="Arial" charset="0"/>
            </a:endParaRPr>
          </a:p>
          <a:p>
            <a:pPr marL="800100" lvl="1" indent="-342900"/>
            <a:endParaRPr lang="en-US" sz="2000" dirty="0">
              <a:latin typeface="Arial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sr-Cyrl-RS" sz="2000" dirty="0">
                <a:latin typeface="Arial" charset="0"/>
              </a:rPr>
              <a:t>антивирусна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терапија</a:t>
            </a:r>
            <a:endParaRPr lang="en-US" sz="2000" dirty="0">
              <a:latin typeface="Arial" charset="0"/>
            </a:endParaRPr>
          </a:p>
          <a:p>
            <a:pPr marL="800100" lvl="1" indent="-342900"/>
            <a:endParaRPr lang="sl-SI" sz="2000" i="1" dirty="0">
              <a:latin typeface="Arial" charset="0"/>
            </a:endParaRPr>
          </a:p>
          <a:p>
            <a:pPr marL="342900" indent="-342900">
              <a:buFontTx/>
              <a:buAutoNum type="alphaUcPeriod" startAt="2"/>
            </a:pPr>
            <a:r>
              <a:rPr lang="en-US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Контрола</a:t>
            </a:r>
            <a:r>
              <a:rPr lang="sl-SI" sz="2000" i="1" dirty="0">
                <a:latin typeface="Arial" charset="0"/>
              </a:rPr>
              <a:t> – </a:t>
            </a:r>
            <a:r>
              <a:rPr lang="sr-Cyrl-RS" sz="2000" i="1" dirty="0">
                <a:latin typeface="Arial" charset="0"/>
              </a:rPr>
              <a:t>лечење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директних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компликација</a:t>
            </a:r>
            <a:endParaRPr lang="sl-SI" sz="2000" dirty="0">
              <a:latin typeface="Arial" charset="0"/>
            </a:endParaRPr>
          </a:p>
          <a:p>
            <a:pPr marL="800100" lvl="1" indent="-342900"/>
            <a:endParaRPr lang="en-US" sz="2000" dirty="0">
              <a:latin typeface="Arial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sr-Cyrl-RS" sz="2000" dirty="0">
                <a:latin typeface="Arial" charset="0"/>
              </a:rPr>
              <a:t>одржавање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проходности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дисајних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путева</a:t>
            </a:r>
            <a:endParaRPr lang="sl-SI" sz="2000" dirty="0">
              <a:latin typeface="Arial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sr-Cyrl-RS" sz="2000" dirty="0">
                <a:latin typeface="Arial" charset="0"/>
              </a:rPr>
              <a:t>контрола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рада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срца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и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циркулације</a:t>
            </a:r>
            <a:endParaRPr lang="sl-SI" sz="2000" u="sng" dirty="0">
              <a:latin typeface="Arial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sr-Cyrl-RS" sz="2000" u="sng" dirty="0">
                <a:latin typeface="Arial" charset="0"/>
              </a:rPr>
              <a:t>сузбијање</a:t>
            </a:r>
            <a:r>
              <a:rPr lang="sl-SI" sz="2000" u="sng" dirty="0">
                <a:latin typeface="Arial" charset="0"/>
              </a:rPr>
              <a:t> </a:t>
            </a:r>
            <a:r>
              <a:rPr lang="sr-Cyrl-RS" sz="2000" u="sng" dirty="0">
                <a:latin typeface="Arial" charset="0"/>
              </a:rPr>
              <a:t>можданог</a:t>
            </a:r>
            <a:r>
              <a:rPr lang="sl-SI" sz="2000" u="sng" dirty="0">
                <a:latin typeface="Arial" charset="0"/>
              </a:rPr>
              <a:t> </a:t>
            </a:r>
            <a:r>
              <a:rPr lang="sr-Cyrl-RS" sz="2000" u="sng" dirty="0">
                <a:latin typeface="Arial" charset="0"/>
              </a:rPr>
              <a:t>едема</a:t>
            </a:r>
            <a:endParaRPr lang="sl-SI" sz="2000" dirty="0">
              <a:latin typeface="Arial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sr-Cyrl-RS" sz="2000" dirty="0">
                <a:latin typeface="Arial" charset="0"/>
              </a:rPr>
              <a:t>лечење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конвулзија</a:t>
            </a:r>
            <a:endParaRPr lang="sl-SI" sz="2000" dirty="0">
              <a:latin typeface="Arial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sr-Cyrl-RS" sz="2000" dirty="0">
                <a:latin typeface="Arial" charset="0"/>
              </a:rPr>
              <a:t>регулација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телесне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температуре</a:t>
            </a:r>
            <a:endParaRPr lang="sl-SI" sz="2000" dirty="0">
              <a:latin typeface="Arial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sr-Cyrl-RS" sz="2000" dirty="0">
                <a:latin typeface="Arial" charset="0"/>
              </a:rPr>
              <a:t>смиривање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психомоторног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немира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5060"/>
    </mc:Choice>
    <mc:Fallback>
      <p:transition spd="slow" advTm="11506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D5632-385F-4EE1-8CD4-A75EDA524148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63492" name="Text Box 2"/>
          <p:cNvSpPr txBox="1">
            <a:spLocks noChangeArrowheads="1"/>
          </p:cNvSpPr>
          <p:nvPr/>
        </p:nvSpPr>
        <p:spPr bwMode="auto">
          <a:xfrm>
            <a:off x="1076325" y="1239838"/>
            <a:ext cx="6951663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  <a:buFontTx/>
              <a:buAutoNum type="alphaUcPeriod" startAt="3"/>
            </a:pPr>
            <a:r>
              <a:rPr lang="en-US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Превенција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секундарних</a:t>
            </a:r>
            <a:r>
              <a:rPr lang="sl-SI" sz="2000" i="1" dirty="0">
                <a:latin typeface="Arial" charset="0"/>
              </a:rPr>
              <a:t> </a:t>
            </a:r>
            <a:r>
              <a:rPr lang="sr-Cyrl-RS" sz="2000" i="1" dirty="0">
                <a:latin typeface="Arial" charset="0"/>
              </a:rPr>
              <a:t>компликација</a:t>
            </a:r>
            <a:endParaRPr lang="sl-SI" sz="2000" dirty="0">
              <a:latin typeface="Arial" charset="0"/>
            </a:endParaRPr>
          </a:p>
          <a:p>
            <a:pPr marL="342900" indent="-342900">
              <a:lnSpc>
                <a:spcPct val="140000"/>
              </a:lnSpc>
            </a:pPr>
            <a:endParaRPr lang="en-US" sz="2000" dirty="0">
              <a:solidFill>
                <a:srgbClr val="FFFF66"/>
              </a:solidFill>
              <a:latin typeface="Arial" charset="0"/>
            </a:endParaRPr>
          </a:p>
          <a:p>
            <a:pPr marL="800100" lvl="1" indent="-342900">
              <a:lnSpc>
                <a:spcPct val="140000"/>
              </a:lnSpc>
              <a:buFont typeface="Wingdings" pitchFamily="2" charset="2"/>
              <a:buChar char="ü"/>
            </a:pPr>
            <a:r>
              <a:rPr lang="sr-Cyrl-RS" sz="2000" dirty="0">
                <a:latin typeface="Arial" charset="0"/>
              </a:rPr>
              <a:t>спречавање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дигестивног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крвављења</a:t>
            </a:r>
            <a:endParaRPr lang="sl-SI" sz="2000" dirty="0">
              <a:latin typeface="Arial" charset="0"/>
            </a:endParaRPr>
          </a:p>
          <a:p>
            <a:pPr marL="800100" lvl="1" indent="-342900">
              <a:lnSpc>
                <a:spcPct val="140000"/>
              </a:lnSpc>
              <a:buFont typeface="Wingdings" pitchFamily="2" charset="2"/>
              <a:buChar char="ü"/>
            </a:pPr>
            <a:r>
              <a:rPr lang="sr-Cyrl-RS" sz="2000" dirty="0">
                <a:latin typeface="Arial" charset="0"/>
              </a:rPr>
              <a:t>превенција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секундарних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инфекција</a:t>
            </a:r>
            <a:endParaRPr lang="sl-SI" sz="2000" dirty="0">
              <a:latin typeface="Arial" charset="0"/>
            </a:endParaRPr>
          </a:p>
          <a:p>
            <a:pPr marL="800100" lvl="1" indent="-342900">
              <a:lnSpc>
                <a:spcPct val="140000"/>
              </a:lnSpc>
              <a:buFont typeface="Wingdings" pitchFamily="2" charset="2"/>
              <a:buChar char="ü"/>
            </a:pPr>
            <a:r>
              <a:rPr lang="sr-Cyrl-RS" sz="2000" dirty="0">
                <a:latin typeface="Arial" charset="0"/>
              </a:rPr>
              <a:t>превенција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декубитиса</a:t>
            </a:r>
            <a:endParaRPr lang="sl-SI" sz="2000" dirty="0">
              <a:latin typeface="Arial" charset="0"/>
            </a:endParaRPr>
          </a:p>
          <a:p>
            <a:pPr marL="800100" lvl="1" indent="-342900">
              <a:lnSpc>
                <a:spcPct val="140000"/>
              </a:lnSpc>
              <a:buFont typeface="Wingdings" pitchFamily="2" charset="2"/>
              <a:buChar char="ü"/>
            </a:pPr>
            <a:r>
              <a:rPr lang="sr-Cyrl-RS" sz="2000" dirty="0">
                <a:latin typeface="Arial" charset="0"/>
              </a:rPr>
              <a:t>превенција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венских</a:t>
            </a:r>
            <a:r>
              <a:rPr lang="sl-SI" sz="2000" dirty="0">
                <a:latin typeface="Arial" charset="0"/>
              </a:rPr>
              <a:t> </a:t>
            </a:r>
            <a:r>
              <a:rPr lang="sr-Cyrl-RS" sz="2000" dirty="0">
                <a:latin typeface="Arial" charset="0"/>
              </a:rPr>
              <a:t>тромбоза</a:t>
            </a:r>
            <a:endParaRPr lang="en-US" sz="2000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7899"/>
    </mc:Choice>
    <mc:Fallback>
      <p:transition spd="slow" advTm="37899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0351E7-AFA1-40AA-917A-DDAE41A59172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64516" name="Text Box 2"/>
          <p:cNvSpPr txBox="1">
            <a:spLocks noChangeArrowheads="1"/>
          </p:cNvSpPr>
          <p:nvPr/>
        </p:nvSpPr>
        <p:spPr bwMode="auto">
          <a:xfrm>
            <a:off x="1038225" y="1239838"/>
            <a:ext cx="7566025" cy="52736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/>
            <a:r>
              <a:rPr lang="sr-Cyrl-RS" sz="2000" b="1" dirty="0">
                <a:latin typeface="Cambria" pitchFamily="18" charset="0"/>
                <a:ea typeface="Cambria" pitchFamily="18" charset="0"/>
              </a:rPr>
              <a:t>Нега</a:t>
            </a:r>
            <a:r>
              <a:rPr lang="sl-SI" sz="20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b="1" dirty="0">
                <a:latin typeface="Cambria" pitchFamily="18" charset="0"/>
                <a:ea typeface="Cambria" pitchFamily="18" charset="0"/>
              </a:rPr>
              <a:t>коматозних</a:t>
            </a:r>
            <a:r>
              <a:rPr lang="sl-SI" sz="20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b="1" dirty="0">
                <a:latin typeface="Cambria" pitchFamily="18" charset="0"/>
                <a:ea typeface="Cambria" pitchFamily="18" charset="0"/>
              </a:rPr>
              <a:t>болесника</a:t>
            </a:r>
            <a:r>
              <a:rPr lang="sl-SI" sz="2000" b="1" dirty="0">
                <a:latin typeface="Cambria" pitchFamily="18" charset="0"/>
                <a:ea typeface="Cambria" pitchFamily="18" charset="0"/>
              </a:rPr>
              <a:t> </a:t>
            </a:r>
            <a:endParaRPr lang="sl-SI" sz="2000" dirty="0">
              <a:latin typeface="Cambria" pitchFamily="18" charset="0"/>
              <a:ea typeface="Cambria" pitchFamily="18" charset="0"/>
            </a:endParaRPr>
          </a:p>
          <a:p>
            <a:pPr marL="171450" indent="-171450"/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болесника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треба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сместити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у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замрачену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проветрену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собу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без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сувишних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ствари</a:t>
            </a:r>
            <a:endParaRPr lang="sl-SI" sz="2000" dirty="0">
              <a:latin typeface="Cambria" pitchFamily="18" charset="0"/>
              <a:ea typeface="Cambria" pitchFamily="18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контрола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виталних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функција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(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ТА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аспирација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секрета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диуреза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столица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регулација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телесне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температуре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исхрана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(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назогастрична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сонда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нега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усне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дупље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(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бар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два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пута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дневно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)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превенција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декубитуса</a:t>
            </a:r>
            <a:endParaRPr lang="sl-SI" sz="2000" dirty="0">
              <a:latin typeface="Cambria" pitchFamily="18" charset="0"/>
              <a:ea typeface="Cambria" pitchFamily="18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рехабилитација</a:t>
            </a:r>
            <a:endParaRPr lang="sl-SI" sz="2000" b="1" dirty="0">
              <a:latin typeface="Cambria" pitchFamily="18" charset="0"/>
              <a:ea typeface="Cambria" pitchFamily="18" charset="0"/>
            </a:endParaRPr>
          </a:p>
          <a:p>
            <a:pPr marL="171450" indent="-171450"/>
            <a:endParaRPr lang="en-US" sz="2000" b="1" dirty="0">
              <a:latin typeface="Cambria" pitchFamily="18" charset="0"/>
              <a:ea typeface="Cambria" pitchFamily="18" charset="0"/>
            </a:endParaRPr>
          </a:p>
          <a:p>
            <a:pPr marL="171450" indent="-171450"/>
            <a:r>
              <a:rPr lang="sr-Cyrl-RS" sz="2000" b="1" dirty="0">
                <a:latin typeface="Cambria" pitchFamily="18" charset="0"/>
                <a:ea typeface="Cambria" pitchFamily="18" charset="0"/>
              </a:rPr>
              <a:t>Прогноза</a:t>
            </a:r>
            <a:endParaRPr lang="sl-SI" sz="2000" dirty="0">
              <a:latin typeface="Cambria" pitchFamily="18" charset="0"/>
              <a:ea typeface="Cambria" pitchFamily="18" charset="0"/>
            </a:endParaRPr>
          </a:p>
          <a:p>
            <a:pPr marL="171450" indent="-171450"/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неизвесна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смртност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креће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3-30%</a:t>
            </a:r>
            <a:endParaRPr lang="sr-Cyrl-RS" sz="2000" dirty="0">
              <a:latin typeface="Cambria" pitchFamily="18" charset="0"/>
              <a:ea typeface="Cambria" pitchFamily="18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оздрављење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може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бити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потпуно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делимично</a:t>
            </a:r>
            <a:endParaRPr lang="sl-SI" sz="2000" dirty="0">
              <a:latin typeface="Cambria" pitchFamily="18" charset="0"/>
              <a:ea typeface="Cambria" pitchFamily="18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sl-SI" sz="2000" dirty="0">
                <a:latin typeface="Cambria" pitchFamily="18" charset="0"/>
                <a:ea typeface="Cambria" pitchFamily="18" charset="0"/>
              </a:rPr>
              <a:t>3-70%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болесника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после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опоравка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може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имати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секвеле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неуролошке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психичке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интелектуалне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природе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7715"/>
    </mc:Choice>
    <mc:Fallback>
      <p:transition spd="slow" advTm="57715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A698CD-7EAC-4632-A73B-C3E288243C00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72389" name="Text Box 3"/>
          <p:cNvSpPr txBox="1">
            <a:spLocks noChangeArrowheads="1"/>
          </p:cNvSpPr>
          <p:nvPr/>
        </p:nvSpPr>
        <p:spPr bwMode="auto">
          <a:xfrm>
            <a:off x="1115616" y="2276872"/>
            <a:ext cx="7874000" cy="423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3F5BF9AB-C75B-4EB3-A9F0-0050D8487710}"/>
              </a:ext>
            </a:extLst>
          </p:cNvPr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sz="3200" dirty="0">
                <a:latin typeface="Cambria" panose="02040503050406030204" pitchFamily="18" charset="0"/>
                <a:ea typeface="Cambria" panose="02040503050406030204" pitchFamily="18" charset="0"/>
              </a:rPr>
              <a:t>СЕПСА-</a:t>
            </a:r>
            <a:r>
              <a:rPr lang="sr-Latn-RS" sz="3200" dirty="0">
                <a:latin typeface="Cambria" panose="02040503050406030204" pitchFamily="18" charset="0"/>
                <a:ea typeface="Cambria" panose="02040503050406030204" pitchFamily="18" charset="0"/>
              </a:rPr>
              <a:t>SEPSIS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0524FED-891F-4BB2-B7F7-248A750972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7" y="3746897"/>
            <a:ext cx="3879884" cy="297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b="1" dirty="0"/>
              <a:t> </a:t>
            </a:r>
            <a:r>
              <a:rPr lang="sr-Cyrl-CS" sz="3200" b="1" dirty="0">
                <a:latin typeface="Cambria" panose="02040503050406030204" pitchFamily="18" charset="0"/>
                <a:ea typeface="Cambria" panose="02040503050406030204" pitchFamily="18" charset="0"/>
              </a:rPr>
              <a:t>Дефиниција</a:t>
            </a:r>
            <a:endParaRPr lang="en-US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696200" cy="4114800"/>
          </a:xfrm>
          <a:noFill/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Инфекција</a:t>
            </a:r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је инфламаторни одговор који настаје због инвазије и размножавања инфективног узрочника у организму човека</a:t>
            </a:r>
            <a:endParaRPr lang="sr-Latn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Бактеријемија</a:t>
            </a:r>
            <a:r>
              <a:rPr lang="sr-Latn-CS" sz="2000" dirty="0">
                <a:solidFill>
                  <a:srgbClr val="FFFF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је</a:t>
            </a:r>
            <a:r>
              <a:rPr lang="sr-Latn-CS" sz="2000" dirty="0">
                <a:solidFill>
                  <a:srgbClr val="FFFF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присуство и размножавање бактерија у крви</a:t>
            </a:r>
            <a:r>
              <a:rPr lang="sr-Latn-C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може бити пролазна и интермитентна</a:t>
            </a:r>
            <a:endParaRPr lang="sr-Latn-RS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solidFill>
                  <a:srgbClr val="C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Септикемија</a:t>
            </a:r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је системска болест изазвана ширењем</a:t>
            </a:r>
            <a:r>
              <a:rPr lang="sr-Latn-C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микроорганизама и њихових токсина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solidFill>
              <a:schemeClr val="tx1"/>
            </a:solidFill>
          </a:ln>
        </p:spPr>
        <p:txBody>
          <a:bodyPr/>
          <a:lstStyle/>
          <a:p>
            <a:r>
              <a:rPr lang="sr-Cyrl-CS" sz="3200" b="1" dirty="0">
                <a:latin typeface="Cambria" panose="02040503050406030204" pitchFamily="18" charset="0"/>
                <a:ea typeface="Cambria" panose="02040503050406030204" pitchFamily="18" charset="0"/>
              </a:rPr>
              <a:t>Дефиниција</a:t>
            </a:r>
            <a:r>
              <a:rPr lang="en-US" sz="3200" b="1" dirty="0">
                <a:solidFill>
                  <a:srgbClr val="FFFF00"/>
                </a:solidFill>
              </a:rPr>
              <a:t>	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348880"/>
            <a:ext cx="7101408" cy="374712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Сепса</a:t>
            </a:r>
            <a:r>
              <a:rPr lang="ru-RU" sz="2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шири појам од септикемије и означава  системски инфламаторни одговор изазван микроорганизмима, без обзира да ли се они разносе крвљу или остају у локалном жаришту</a:t>
            </a:r>
            <a:endParaRPr lang="sr-Latn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sr-Latn-CS" sz="2000" dirty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Systemic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Inflamatory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Response Syndrome (SIRS):</a:t>
            </a:r>
            <a:r>
              <a:rPr lang="sr-Latn-C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CS" sz="2000" dirty="0">
                <a:latin typeface="Cambria" panose="02040503050406030204" pitchFamily="18" charset="0"/>
                <a:ea typeface="Cambria" panose="02040503050406030204" pitchFamily="18" charset="0"/>
              </a:rPr>
              <a:t>имунско-метаболичка реакција организма на различите агенсе</a:t>
            </a: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СИРС се манифестује са најмање 2 или више  од следећих знакова: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209800"/>
            <a:ext cx="7772400" cy="3886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Температура &gt;38 степени или &lt;36</a:t>
            </a:r>
          </a:p>
          <a:p>
            <a:pPr marL="0" indent="0"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Срчана фреквенца &gt;90 у минути</a:t>
            </a:r>
          </a:p>
          <a:p>
            <a:pPr marL="0" indent="0"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Респираторна фреквенца &gt;20 удаха  у минути или 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а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О2&lt;32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mmHg</a:t>
            </a:r>
            <a:endParaRPr lang="sr-Cyrl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Број леукоцита &gt; 12,000/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mm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, &lt; 4,000/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mm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, или  &gt;10% младих, незрелих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AA935E-C792-4259-915C-610BBB23DBB3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40964" name="Rectangle 2"/>
          <p:cNvSpPr>
            <a:spLocks noChangeArrowheads="1"/>
          </p:cNvSpPr>
          <p:nvPr/>
        </p:nvSpPr>
        <p:spPr bwMode="auto">
          <a:xfrm>
            <a:off x="3124200" y="791518"/>
            <a:ext cx="18624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Cyrl-RS" sz="2400" b="1" dirty="0">
                <a:latin typeface="Cambria" pitchFamily="18" charset="0"/>
                <a:ea typeface="Cambria" pitchFamily="18" charset="0"/>
              </a:rPr>
              <a:t>Етиологија</a:t>
            </a:r>
            <a:endParaRPr lang="sr-Latn-CS" sz="24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0965" name="Rectangle 3"/>
          <p:cNvSpPr>
            <a:spLocks noChangeArrowheads="1"/>
          </p:cNvSpPr>
          <p:nvPr/>
        </p:nvSpPr>
        <p:spPr bwMode="auto">
          <a:xfrm>
            <a:off x="762000" y="2056091"/>
            <a:ext cx="27070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b="1" dirty="0">
                <a:latin typeface="Cambria" pitchFamily="18" charset="0"/>
                <a:ea typeface="Cambria" pitchFamily="18" charset="0"/>
              </a:rPr>
              <a:t>Најчешћи</a:t>
            </a:r>
            <a:r>
              <a:rPr lang="sr-Latn-CS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CS" b="1" dirty="0">
                <a:latin typeface="Cambria" pitchFamily="18" charset="0"/>
                <a:ea typeface="Cambria" pitchFamily="18" charset="0"/>
              </a:rPr>
              <a:t>узрочници:</a:t>
            </a:r>
            <a:r>
              <a:rPr lang="en-US" b="1" dirty="0">
                <a:latin typeface="Cambria" pitchFamily="18" charset="0"/>
                <a:ea typeface="Cambria" pitchFamily="18" charset="0"/>
              </a:rPr>
              <a:t> </a:t>
            </a:r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auto">
          <a:xfrm>
            <a:off x="533400" y="2895600"/>
            <a:ext cx="2133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120000"/>
              <a:buFontTx/>
              <a:buChar char="•"/>
            </a:pPr>
            <a:r>
              <a:rPr lang="sr-Latn-CS" sz="2000" dirty="0">
                <a:latin typeface="Arial" charset="0"/>
              </a:rPr>
              <a:t> </a:t>
            </a:r>
            <a:r>
              <a:rPr lang="sr-Cyrl-CS" sz="2000" dirty="0">
                <a:latin typeface="Cambria" pitchFamily="18" charset="0"/>
                <a:ea typeface="Cambria" pitchFamily="18" charset="0"/>
              </a:rPr>
              <a:t>Е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нтеровируси</a:t>
            </a:r>
            <a:endParaRPr lang="sr-Latn-CS" sz="2000" dirty="0">
              <a:latin typeface="Cambria" pitchFamily="18" charset="0"/>
              <a:ea typeface="Cambria" pitchFamily="18" charset="0"/>
            </a:endParaRP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Mumps virus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Arbo virusi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Virus LCM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HSV-2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0967" name="Text Box 5"/>
          <p:cNvSpPr txBox="1">
            <a:spLocks noChangeArrowheads="1"/>
          </p:cNvSpPr>
          <p:nvPr/>
        </p:nvSpPr>
        <p:spPr bwMode="auto">
          <a:xfrm>
            <a:off x="4419600" y="2743200"/>
            <a:ext cx="43434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120000"/>
              <a:buFontTx/>
              <a:buChar char="•"/>
            </a:pPr>
            <a:r>
              <a:rPr lang="sr-Latn-CS" sz="2000" dirty="0">
                <a:latin typeface="Arial" charset="0"/>
              </a:rPr>
              <a:t> 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Citomegalovirus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Varicela-zoster virus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Epstein Barr virus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Adenovirusi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Virusi influence A i B  </a:t>
            </a: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Virus parainfluence 3</a:t>
            </a:r>
            <a:endParaRPr lang="sr-Cyrl-CS" sz="2000" dirty="0">
              <a:latin typeface="Cambria" pitchFamily="18" charset="0"/>
              <a:ea typeface="Cambria" pitchFamily="18" charset="0"/>
            </a:endParaRPr>
          </a:p>
          <a:p>
            <a:pPr>
              <a:buSzPct val="120000"/>
              <a:buFontTx/>
              <a:buChar char="•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Virus humane i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m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u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n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odeficijenc</a:t>
            </a:r>
            <a:r>
              <a:rPr lang="en-US" sz="2000" dirty="0" err="1">
                <a:latin typeface="Cambria" pitchFamily="18" charset="0"/>
                <a:ea typeface="Cambria" pitchFamily="18" charset="0"/>
              </a:rPr>
              <a:t>i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je</a:t>
            </a:r>
          </a:p>
        </p:txBody>
      </p:sp>
      <p:sp>
        <p:nvSpPr>
          <p:cNvPr id="40968" name="Rectangle 6"/>
          <p:cNvSpPr>
            <a:spLocks noChangeArrowheads="1"/>
          </p:cNvSpPr>
          <p:nvPr/>
        </p:nvSpPr>
        <p:spPr bwMode="auto">
          <a:xfrm>
            <a:off x="4648200" y="2086124"/>
            <a:ext cx="22280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1" hangingPunct="1"/>
            <a:r>
              <a:rPr lang="sr-Cyrl-CS" b="1" dirty="0">
                <a:latin typeface="Cambria" pitchFamily="18" charset="0"/>
                <a:ea typeface="Cambria" pitchFamily="18" charset="0"/>
              </a:rPr>
              <a:t>Ређи</a:t>
            </a:r>
            <a:r>
              <a:rPr lang="sr-Latn-CS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CS" b="1" dirty="0">
                <a:latin typeface="Cambria" pitchFamily="18" charset="0"/>
                <a:ea typeface="Cambria" pitchFamily="18" charset="0"/>
              </a:rPr>
              <a:t>узрочници</a:t>
            </a:r>
            <a:r>
              <a:rPr lang="sr-Cyrl-CS" b="1" dirty="0">
                <a:latin typeface="Arial" charset="0"/>
              </a:rPr>
              <a:t>:</a:t>
            </a:r>
            <a:r>
              <a:rPr lang="en-US" b="1" dirty="0">
                <a:latin typeface="Arial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4940"/>
    </mc:Choice>
    <mc:Fallback>
      <p:transition spd="slow" advTm="11494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sr-Cyrl-CS" sz="3200" b="1" dirty="0">
                <a:latin typeface="Cambria" panose="02040503050406030204" pitchFamily="18" charset="0"/>
                <a:ea typeface="Cambria" panose="02040503050406030204" pitchFamily="18" charset="0"/>
              </a:rPr>
              <a:t>Дефиниција</a:t>
            </a:r>
            <a:endParaRPr lang="en-US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Сепса - системски одговор на инфекцију</a:t>
            </a: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СИРС + инфекц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ја</a:t>
            </a:r>
          </a:p>
          <a:p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Тешка сепса, један или више знакова дисфукције органа, насталих због хипоперфузије или хипотензије, као што су метаболичка ацидоза, поремећај </a:t>
            </a:r>
            <a:r>
              <a:rPr lang="sr-Cyrl-CS" sz="2000" dirty="0">
                <a:latin typeface="Cambria" panose="02040503050406030204" pitchFamily="18" charset="0"/>
                <a:ea typeface="Cambria" panose="02040503050406030204" pitchFamily="18" charset="0"/>
              </a:rPr>
              <a:t>стања свести,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олигурија или респираторни дистрес синдром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sr-Cyrl-CS" sz="3200" b="1" dirty="0">
                <a:latin typeface="Cambria" panose="02040503050406030204" pitchFamily="18" charset="0"/>
                <a:ea typeface="Cambria" panose="02040503050406030204" pitchFamily="18" charset="0"/>
              </a:rPr>
              <a:t>Дефиниција</a:t>
            </a:r>
            <a:endParaRPr lang="en-US" sz="32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Септични шок: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сепса која доводи до хипотензије и поред адекватне надокнаде тености, што доводи до хипоперфузије органа и последичних стања, метаболичка ацидоза, олигурија или поремећај стања свести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>
            <a:extLst>
              <a:ext uri="{FF2B5EF4-FFF2-40B4-BE49-F238E27FC236}">
                <a16:creationId xmlns:a16="http://schemas.microsoft.com/office/drawing/2014/main" xmlns="" id="{AE6A6E7B-0E85-4367-BB57-30E021D899F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692696"/>
            <a:ext cx="8496944" cy="5904954"/>
          </a:xfrm>
          <a:ln>
            <a:solidFill>
              <a:schemeClr val="tx1"/>
            </a:solidFill>
          </a:ln>
        </p:spPr>
        <p:txBody>
          <a:bodyPr/>
          <a:lstStyle/>
          <a:p>
            <a:pPr marL="609600" indent="-609600" algn="ctr">
              <a:lnSpc>
                <a:spcPct val="90000"/>
              </a:lnSpc>
              <a:buFont typeface="Monotype Sorts" charset="2"/>
              <a:buNone/>
              <a:defRPr/>
            </a:pPr>
            <a:r>
              <a:rPr lang="sr-Latn-CS" altLang="en-US" sz="2400" dirty="0">
                <a:solidFill>
                  <a:schemeClr val="tx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ФАЗЕ ШОКА</a:t>
            </a:r>
          </a:p>
          <a:p>
            <a:pPr marL="609600" indent="-609600" algn="ctr">
              <a:lnSpc>
                <a:spcPct val="90000"/>
              </a:lnSpc>
              <a:buFont typeface="Monotype Sorts" charset="2"/>
              <a:buNone/>
              <a:defRPr/>
            </a:pPr>
            <a:endParaRPr lang="sr-Cyrl-RS" altLang="en-US" sz="2400" dirty="0">
              <a:solidFill>
                <a:schemeClr val="tx2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9600" indent="-609600" algn="ctr">
              <a:lnSpc>
                <a:spcPct val="90000"/>
              </a:lnSpc>
              <a:buFont typeface="Monotype Sorts" charset="2"/>
              <a:buNone/>
              <a:defRPr/>
            </a:pPr>
            <a:endParaRPr lang="sr-Cyrl-RS" altLang="en-US" sz="2400" dirty="0">
              <a:solidFill>
                <a:schemeClr val="tx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9600" indent="-609600" algn="ctr">
              <a:lnSpc>
                <a:spcPct val="90000"/>
              </a:lnSpc>
              <a:buFont typeface="Monotype Sorts" charset="2"/>
              <a:buNone/>
              <a:defRPr/>
            </a:pPr>
            <a:endParaRPr lang="sr-Latn-CS" altLang="en-US" sz="2400" dirty="0">
              <a:solidFill>
                <a:schemeClr val="tx2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sr-Latn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ФАЗA КОМПЕ</a:t>
            </a:r>
            <a:r>
              <a:rPr lang="sr-Cyrl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НЗ</a:t>
            </a:r>
            <a:r>
              <a:rPr lang="sr-Latn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OВА</a:t>
            </a:r>
            <a:r>
              <a:rPr lang="sr-Cyrl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</a:t>
            </a:r>
            <a:r>
              <a:rPr lang="sr-Latn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OГ ШОКA 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(ранa фaзa у којoj се а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тив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рaју компензатoр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 ф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изи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олoшк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механиз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кој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тежe да врa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т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 функције 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физи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олoшке o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вирe)</a:t>
            </a:r>
            <a:endParaRPr lang="sr-Cyrl-RS" altLang="en-US" sz="24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endParaRPr lang="sr-Latn-CS" altLang="en-US" sz="24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sr-Latn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ФАЗA ДЕКОМПEН</a:t>
            </a:r>
            <a:r>
              <a:rPr lang="sr-Cyrl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З</a:t>
            </a:r>
            <a:r>
              <a:rPr lang="sr-Latn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OВА</a:t>
            </a:r>
            <a:r>
              <a:rPr lang="sr-Cyrl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</a:t>
            </a:r>
            <a:r>
              <a:rPr lang="sr-Latn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OГ (ПРО</a:t>
            </a:r>
            <a:r>
              <a:rPr lang="sr-Cyrl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ГР</a:t>
            </a:r>
            <a:r>
              <a:rPr lang="sr-Latn-CS" altLang="en-US" sz="2400" b="1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ЕСИВНOГ) ШОКА 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(компензатoр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 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eaкције слабe 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до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л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aзи 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до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падa aрте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ијског пр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т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иск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а и 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т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вне пeрфузијe</a:t>
            </a:r>
            <a:r>
              <a:rPr lang="sr-Cyrl-R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endParaRPr lang="sr-Latn-CS" altLang="en-US" sz="2400" b="1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9600" indent="-609600">
              <a:lnSpc>
                <a:spcPct val="90000"/>
              </a:lnSpc>
              <a:buFont typeface="Monotype Sorts" charset="2"/>
              <a:buNone/>
              <a:defRPr/>
            </a:pP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      п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oсле чeга до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л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aзи 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до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ревe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з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иб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лн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х проме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н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а у o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гaнизм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с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рт</a:t>
            </a:r>
            <a:r>
              <a:rPr lang="sr-Cyrl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altLang="en-US" sz="24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).</a:t>
            </a:r>
          </a:p>
          <a:p>
            <a:pPr marL="609600" indent="-609600">
              <a:lnSpc>
                <a:spcPct val="90000"/>
              </a:lnSpc>
              <a:buFont typeface="Monotype Sorts" charset="2"/>
              <a:buNone/>
              <a:defRPr/>
            </a:pPr>
            <a:endParaRPr lang="sr-Latn-CS" altLang="en-US" sz="2400" b="1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endParaRPr lang="sr-Latn-CS" altLang="en-US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9532"/>
    </mc:Choice>
    <mc:Fallback>
      <p:transition spd="slow" advTm="19532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Повезаност између сепсе и СИРС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579" name="Oval 3"/>
          <p:cNvSpPr>
            <a:spLocks noChangeArrowheads="1"/>
          </p:cNvSpPr>
          <p:nvPr/>
        </p:nvSpPr>
        <p:spPr bwMode="auto">
          <a:xfrm>
            <a:off x="234950" y="1758950"/>
            <a:ext cx="4406900" cy="4635500"/>
          </a:xfrm>
          <a:prstGeom prst="ellipse">
            <a:avLst/>
          </a:prstGeom>
          <a:solidFill>
            <a:srgbClr val="FF00CC"/>
          </a:solidFill>
          <a:ln w="12700">
            <a:solidFill>
              <a:srgbClr val="FF00CC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2673350" y="1911350"/>
            <a:ext cx="4330700" cy="448310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6330950" y="2216150"/>
            <a:ext cx="1435100" cy="1435100"/>
          </a:xfrm>
          <a:prstGeom prst="ellipse">
            <a:avLst/>
          </a:prstGeom>
          <a:solidFill>
            <a:srgbClr val="00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T</a:t>
            </a:r>
            <a:r>
              <a:rPr lang="sr-Cyrl-CS" b="1">
                <a:solidFill>
                  <a:srgbClr val="000000"/>
                </a:solidFill>
              </a:rPr>
              <a:t>раума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6483350" y="3790950"/>
            <a:ext cx="1435100" cy="1384300"/>
          </a:xfrm>
          <a:prstGeom prst="ellipse">
            <a:avLst/>
          </a:prstGeom>
          <a:solidFill>
            <a:srgbClr val="FF66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sr-Latn-CS" b="1"/>
              <a:t>O</a:t>
            </a:r>
            <a:r>
              <a:rPr lang="sr-Cyrl-CS" b="1"/>
              <a:t>пекотине</a:t>
            </a:r>
            <a:endParaRPr lang="en-US" b="1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5416550" y="5187950"/>
            <a:ext cx="2730500" cy="1511300"/>
          </a:xfrm>
          <a:prstGeom prst="ellipse">
            <a:avLst/>
          </a:prstGeom>
          <a:solidFill>
            <a:schemeClr val="tx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sr-Cyrl-CS" b="1">
                <a:solidFill>
                  <a:srgbClr val="000000"/>
                </a:solidFill>
              </a:rPr>
              <a:t>Панкреатитис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2879725" y="4008438"/>
            <a:ext cx="1539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SEPSIS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5013325" y="4008438"/>
            <a:ext cx="13350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sr-Cyrl-CS" sz="3200" b="1">
                <a:solidFill>
                  <a:schemeClr val="bg1"/>
                </a:solidFill>
              </a:rPr>
              <a:t>СИРС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288925" y="3976688"/>
            <a:ext cx="1979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</a:rPr>
              <a:t>Инфекција</a:t>
            </a:r>
            <a:endParaRPr lang="en-US" sz="2800" b="1">
              <a:solidFill>
                <a:srgbClr val="FFFF00"/>
              </a:solidFill>
            </a:endParaRPr>
          </a:p>
        </p:txBody>
      </p:sp>
      <p:sp>
        <p:nvSpPr>
          <p:cNvPr id="24587" name="Oval 11"/>
          <p:cNvSpPr>
            <a:spLocks noChangeArrowheads="1"/>
          </p:cNvSpPr>
          <p:nvPr/>
        </p:nvSpPr>
        <p:spPr bwMode="auto">
          <a:xfrm>
            <a:off x="2520950" y="2216150"/>
            <a:ext cx="2349500" cy="3873500"/>
          </a:xfrm>
          <a:prstGeom prst="ellipse">
            <a:avLst/>
          </a:prstGeom>
          <a:solidFill>
            <a:schemeClr val="bg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sr-Cyrl-CS" sz="4000" b="1">
                <a:solidFill>
                  <a:srgbClr val="FFFF00"/>
                </a:solidFill>
              </a:rPr>
              <a:t>СЕПСА</a:t>
            </a:r>
            <a:endParaRPr lang="en-US" sz="4000" b="1">
              <a:solidFill>
                <a:srgbClr val="FFFF00"/>
              </a:solidFill>
            </a:endParaRPr>
          </a:p>
        </p:txBody>
      </p:sp>
      <p:sp>
        <p:nvSpPr>
          <p:cNvPr id="24588" name="Oval 12"/>
          <p:cNvSpPr>
            <a:spLocks noChangeArrowheads="1"/>
          </p:cNvSpPr>
          <p:nvPr/>
        </p:nvSpPr>
        <p:spPr bwMode="auto">
          <a:xfrm>
            <a:off x="1606550" y="1835150"/>
            <a:ext cx="2197100" cy="1968500"/>
          </a:xfrm>
          <a:prstGeom prst="ellipse">
            <a:avLst/>
          </a:prstGeom>
          <a:solidFill>
            <a:srgbClr val="99FF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sr-Cyrl-CS" b="1">
                <a:solidFill>
                  <a:srgbClr val="000000"/>
                </a:solidFill>
              </a:rPr>
              <a:t>Бактеријемија</a:t>
            </a:r>
            <a:endParaRPr lang="en-US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0668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Фактори који утичу на повећану инциденцу</a:t>
            </a:r>
            <a:r>
              <a:rPr lang="en-US" sz="28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сепсе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4953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Старосна доб</a:t>
            </a:r>
            <a:endParaRPr lang="sr-Cyrl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Хроничне болести (цироза јетре, дијабетес, РИФ )</a:t>
            </a:r>
            <a:endParaRPr lang="sr-Cyrl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Агресивна онколошка хемиотерапија и радиотерапија</a:t>
            </a:r>
            <a:endParaRPr lang="sr-Cyrl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Имуносупресивна терапија код трансплантација органа и системских болести</a:t>
            </a:r>
            <a:endParaRPr lang="sr-Cyrl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Повећана употреба хируршких протеза и катетера </a:t>
            </a:r>
            <a:endParaRPr lang="sr-Cyrl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ХИВ инфекција</a:t>
            </a:r>
            <a:endParaRPr lang="sr-Cyrl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Неадекватна употреба антибиотика и резистентни сојеви бактерија</a:t>
            </a:r>
            <a:endParaRPr lang="sr-Cyrl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Леукозе, агранулоцитоза</a:t>
            </a:r>
          </a:p>
          <a:p>
            <a:pPr>
              <a:lnSpc>
                <a:spcPct val="80000"/>
              </a:lnSpc>
              <a:buFont typeface="Monotype Sorts" charset="2"/>
              <a:buNone/>
            </a:pPr>
            <a:endParaRPr lang="sr-Latn-C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xmlns="" id="{DC448479-69AA-40FF-94A2-2580A881EC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19200" y="188640"/>
            <a:ext cx="7772400" cy="80196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sr-Latn-CS" alt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Патогенеза сепсе</a:t>
            </a:r>
            <a:endParaRPr lang="en-US" alt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2211" name="Rectangle 3">
            <a:extLst>
              <a:ext uri="{FF2B5EF4-FFF2-40B4-BE49-F238E27FC236}">
                <a16:creationId xmlns:a16="http://schemas.microsoft.com/office/drawing/2014/main" xmlns="" id="{71515C8D-C143-42DC-8362-AC237CA010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43000" y="1700808"/>
            <a:ext cx="7772400" cy="439519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Улазно место                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кожа,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респираторни,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гастроинтестинални,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урогенитални</a:t>
            </a:r>
          </a:p>
          <a:p>
            <a:pPr>
              <a:lnSpc>
                <a:spcPct val="80000"/>
              </a:lnSpc>
              <a:defRPr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Примарно септично жариште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Лимфни чвор,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унутрашња вена,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ендокард</a:t>
            </a:r>
          </a:p>
          <a:p>
            <a:pPr>
              <a:lnSpc>
                <a:spcPct val="80000"/>
              </a:lnSpc>
              <a:defRPr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Примарна бактериемија</a:t>
            </a:r>
          </a:p>
          <a:p>
            <a:pPr>
              <a:lnSpc>
                <a:spcPct val="80000"/>
              </a:lnSpc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Метастатска жаришта </a:t>
            </a:r>
          </a:p>
          <a:p>
            <a:pPr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Кожа,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кости,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плућа,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мозак,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јетра,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бубрези,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лимфни чворови</a:t>
            </a:r>
          </a:p>
          <a:p>
            <a:pPr>
              <a:lnSpc>
                <a:spcPct val="80000"/>
              </a:lnSpc>
              <a:defRPr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Секундарна бактериемија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76200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 eaLnBrk="1" hangingPunct="1"/>
            <a:r>
              <a:rPr lang="en-US" sz="3200" dirty="0" err="1">
                <a:latin typeface="Cambria" panose="02040503050406030204" pitchFamily="18" charset="0"/>
                <a:ea typeface="Cambria" panose="02040503050406030204" pitchFamily="18" charset="0"/>
              </a:rPr>
              <a:t>Типови</a:t>
            </a:r>
            <a:r>
              <a:rPr 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200" dirty="0" err="1">
                <a:latin typeface="Cambria" panose="02040503050406030204" pitchFamily="18" charset="0"/>
                <a:ea typeface="Cambria" panose="02040503050406030204" pitchFamily="18" charset="0"/>
              </a:rPr>
              <a:t>сепсе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990600"/>
            <a:ext cx="7772400" cy="5105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Сепса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настала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ван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болничке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средине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–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инвазивне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широко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распрострањене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бактерије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: </a:t>
            </a:r>
            <a:r>
              <a:rPr lang="sr-Latn-CS" sz="2000" i="1" dirty="0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US" sz="2000" i="1" dirty="0">
                <a:latin typeface="Cambria" panose="02040503050406030204" pitchFamily="18" charset="0"/>
                <a:ea typeface="Cambria" panose="02040503050406030204" pitchFamily="18" charset="0"/>
              </a:rPr>
              <a:t>. c</a:t>
            </a:r>
            <a:r>
              <a:rPr lang="sr-Latn-CS" sz="2000" i="1" dirty="0">
                <a:latin typeface="Cambria" panose="02040503050406030204" pitchFamily="18" charset="0"/>
                <a:ea typeface="Cambria" panose="02040503050406030204" pitchFamily="18" charset="0"/>
              </a:rPr>
              <a:t>oli, Proteus, </a:t>
            </a:r>
            <a:r>
              <a:rPr lang="sr-Cyrl-CS" sz="2000" dirty="0">
                <a:latin typeface="Cambria" panose="02040503050406030204" pitchFamily="18" charset="0"/>
                <a:ea typeface="Cambria" panose="02040503050406030204" pitchFamily="18" charset="0"/>
              </a:rPr>
              <a:t>стафилокок, ентерокок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Сепса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настала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болничкој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средини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где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се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дешава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нарушавање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природних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имунских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баријера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–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мултирезистентне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болничке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бактерије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i="1" dirty="0">
                <a:latin typeface="Cambria" panose="02040503050406030204" pitchFamily="18" charset="0"/>
                <a:ea typeface="Cambria" panose="02040503050406030204" pitchFamily="18" charset="0"/>
              </a:rPr>
              <a:t>Pseudmonas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i="1" dirty="0">
                <a:latin typeface="Cambria" panose="02040503050406030204" pitchFamily="18" charset="0"/>
                <a:ea typeface="Cambria" panose="02040503050406030204" pitchFamily="18" charset="0"/>
              </a:rPr>
              <a:t>Serratia, Acinetobacter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, bolnički stafilokok i enteroko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k</a:t>
            </a:r>
            <a:endParaRPr lang="sr-Cyrl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Сепса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имунодефицијентних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: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спленектомија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HIV,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агранулоцитоза</a:t>
            </a:r>
            <a:endParaRPr lang="sr-Cyrl-R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Сепса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особа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са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имлантатима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залисци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др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9144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sr-Latn-CS" sz="2800" dirty="0">
                <a:latin typeface="Cambria" panose="02040503050406030204" pitchFamily="18" charset="0"/>
                <a:ea typeface="Cambria" panose="02040503050406030204" pitchFamily="18" charset="0"/>
              </a:rPr>
              <a:t>Најчешћа места </a:t>
            </a:r>
            <a:r>
              <a:rPr lang="sr-Cyrl-CS" sz="2800" dirty="0">
                <a:latin typeface="Cambria" panose="02040503050406030204" pitchFamily="18" charset="0"/>
                <a:ea typeface="Cambria" panose="02040503050406030204" pitchFamily="18" charset="0"/>
              </a:rPr>
              <a:t>примарне </a:t>
            </a:r>
            <a:r>
              <a:rPr lang="sr-Latn-CS" sz="2800" dirty="0">
                <a:latin typeface="Cambria" panose="02040503050406030204" pitchFamily="18" charset="0"/>
                <a:ea typeface="Cambria" panose="02040503050406030204" pitchFamily="18" charset="0"/>
              </a:rPr>
              <a:t>инфекције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8840"/>
            <a:ext cx="7772400" cy="410716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sr-Cyrl-CS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ПЛУЋА</a:t>
            </a:r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S.</a:t>
            </a:r>
            <a:r>
              <a:rPr lang="sr-Latn-C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neumoniae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H.influenzae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r>
              <a:rPr lang="sr-Latn-C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Legionella,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Chlamidia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….gram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negativni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bacili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sr-Cyrl-RS" sz="2000" i="1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sr-Latn-CS" sz="2000" i="1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sr-Cyrl-CS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БДОМЕН</a:t>
            </a:r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E. coli, Bacteroides fragilis….gram neg.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bacili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anaerobi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Candida sp</a:t>
            </a:r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.)</a:t>
            </a:r>
            <a:endParaRPr lang="sr-Cyrl-RS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sr-Latn-CS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УРОГЕНИТАЛНИ ТРАКТ</a:t>
            </a:r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E. coli, Klebsiella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sp</a:t>
            </a:r>
            <a:r>
              <a:rPr lang="sr-Latn-C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sr-Latn-C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Enterobacter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sp</a:t>
            </a:r>
            <a:r>
              <a:rPr lang="sr-Latn-C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sr-Latn-C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Proteus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sp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….gram neg.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bacili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i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Ent</a:t>
            </a:r>
            <a:r>
              <a:rPr lang="sr-Latn-C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rococcus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sp</a:t>
            </a:r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.)   </a:t>
            </a:r>
            <a:endParaRPr lang="sr-Cyrl-RS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sr-Latn-CS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</a:pPr>
            <a:r>
              <a:rPr lang="sr-Latn-CS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K</a:t>
            </a:r>
            <a:r>
              <a:rPr lang="sr-Cyrl-CS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ОЖА </a:t>
            </a:r>
            <a:r>
              <a:rPr lang="sr-Latn-C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/ </a:t>
            </a:r>
            <a:r>
              <a:rPr lang="sr-Cyrl-C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мека ткива</a:t>
            </a:r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(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S. pyogenes, S. aureus, Clostridium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sp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….gram neg. </a:t>
            </a:r>
            <a:r>
              <a:rPr lang="en-US" sz="2000" i="1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bacili</a:t>
            </a:r>
            <a:r>
              <a:rPr lang="sr-Cyrl-C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S. aureus</a:t>
            </a:r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sr-Cyrl-RS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ИНФИЦИРАНИ </a:t>
            </a:r>
            <a:r>
              <a:rPr lang="sr-Latn-CS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i.v.</a:t>
            </a:r>
            <a:r>
              <a:rPr lang="en-US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CS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КАТЕТЕРИ</a:t>
            </a:r>
            <a:r>
              <a:rPr lang="sr-Latn-CS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S. aureus</a:t>
            </a:r>
            <a:r>
              <a:rPr lang="sr-Latn-CS" sz="2000" i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sr-Latn-CS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7998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sr-Latn-CS" sz="2800" dirty="0">
                <a:latin typeface="Cambria" panose="02040503050406030204" pitchFamily="18" charset="0"/>
                <a:ea typeface="Cambria" panose="02040503050406030204" pitchFamily="18" charset="0"/>
              </a:rPr>
              <a:t>Дистрибуција патогених узрочника сепсе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Грам негативне бактерије 3</a:t>
            </a:r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0-60</a:t>
            </a:r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</a:p>
          <a:p>
            <a:pPr marL="0" indent="0">
              <a:buNone/>
            </a:pPr>
            <a:endParaRPr lang="ru-RU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Грам позитивне бактерије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25-50</a:t>
            </a:r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</a:p>
          <a:p>
            <a:pPr marL="0" indent="0">
              <a:buNone/>
            </a:pPr>
            <a:endParaRPr lang="ru-RU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Полимикробни узрочници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10</a:t>
            </a:r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%</a:t>
            </a:r>
          </a:p>
          <a:p>
            <a:pPr marL="0" indent="0">
              <a:buNone/>
            </a:pPr>
            <a:endParaRPr lang="ru-RU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Гљиве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ru-RU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%</a:t>
            </a:r>
          </a:p>
          <a:p>
            <a:pPr marL="0" indent="0">
              <a:buNone/>
            </a:pPr>
            <a:endParaRPr lang="ru-RU" sz="20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xmlns="" id="{F87F3BAC-DD6C-48A9-B9B2-7025077D5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4638"/>
            <a:ext cx="8229600" cy="85010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5000"/>
              <a:buFont typeface="Monotype Sorts" charset="2"/>
              <a:buChar char="F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en-US" sz="2200" b="1" dirty="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СИМПТОМИ НА ОСНОВУ КОЈИХ СЕ ПОСТАВЉА СУМЊА НА СЕПСУ СУ:</a:t>
            </a:r>
            <a:r>
              <a:rPr lang="en-US" altLang="en-US" sz="2200" dirty="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altLang="en-US" sz="2200" dirty="0">
                <a:solidFill>
                  <a:schemeClr val="tx2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US" altLang="en-US" sz="2200" dirty="0">
              <a:solidFill>
                <a:schemeClr val="tx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xmlns="" id="{68A5E581-5756-4AEF-8A70-E84F12A29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219200"/>
            <a:ext cx="8229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5000"/>
              <a:buFont typeface="Monotype Sorts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75000"/>
              <a:buFont typeface="Monotype Sorts" charset="2"/>
              <a:buChar char="u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5000"/>
              <a:buFont typeface="Monotype Sorts" charset="2"/>
              <a:buChar char="F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Tx/>
              <a:buSzTx/>
              <a:buFontTx/>
              <a:buChar char="•"/>
            </a:pP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слабост</a:t>
            </a:r>
            <a:endParaRPr lang="en-US" alt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SzTx/>
              <a:buFontTx/>
              <a:buChar char="•"/>
            </a:pP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губитак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апетита</a:t>
            </a:r>
            <a:endParaRPr lang="en-US" alt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SzTx/>
              <a:buFontTx/>
              <a:buChar char="•"/>
            </a:pP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температура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грозница</a:t>
            </a:r>
            <a:endParaRPr lang="en-US" alt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SzTx/>
              <a:buFontTx/>
              <a:buChar char="•"/>
            </a:pP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збуњеност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поспаност</a:t>
            </a:r>
            <a:endParaRPr lang="en-US" alt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SzTx/>
              <a:buFontTx/>
              <a:buChar char="•"/>
            </a:pP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жеђ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>
              <a:buClrTx/>
              <a:buSzTx/>
              <a:buFontTx/>
              <a:buChar char="•"/>
            </a:pP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отежано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или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убрзано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дисање</a:t>
            </a:r>
            <a:endParaRPr lang="en-US" alt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SzTx/>
              <a:buFontTx/>
              <a:buChar char="•"/>
            </a:pP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убрзан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срчани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рад</a:t>
            </a:r>
            <a:endParaRPr lang="en-US" alt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SzTx/>
              <a:buFontTx/>
              <a:buChar char="•"/>
            </a:pP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низак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крвни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притисак</a:t>
            </a:r>
            <a:endParaRPr lang="en-US" alt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SzTx/>
              <a:buFontTx/>
              <a:buChar char="•"/>
            </a:pP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смањено</a:t>
            </a:r>
            <a:r>
              <a:rPr lang="en-US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мокрење</a:t>
            </a:r>
            <a:endParaRPr lang="en-US" alt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SzTx/>
              <a:buFontTx/>
              <a:buChar char="•"/>
            </a:pPr>
            <a:r>
              <a:rPr lang="ru-RU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Уз наведене симптоме за дијагнозу сепсе је потребно да постоји могућа или доказана инфекција (пнеумонија, абдоминална инфекција, инфекција уринарног тракта, инфекција ране, итд). </a:t>
            </a:r>
            <a:endParaRPr lang="en-US" alt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SzTx/>
              <a:buFontTx/>
              <a:buChar char="•"/>
            </a:pPr>
            <a:r>
              <a:rPr lang="ru-RU" alt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Када се појаве неки од ових симптома, сепса је највероватнија дијагноза и неопходно је хитно послати пацијента у здравствену установу са јединицом интензивног лечења </a:t>
            </a:r>
            <a:endParaRPr lang="en-US" alt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CA52D-8B41-42F5-8598-455D40AF5061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3429000" y="378768"/>
            <a:ext cx="18688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Cyrl-RS" sz="2400" b="1" dirty="0">
                <a:latin typeface="Cambria" pitchFamily="18" charset="0"/>
                <a:ea typeface="Cambria" pitchFamily="18" charset="0"/>
              </a:rPr>
              <a:t>Патогенеза</a:t>
            </a:r>
            <a:endParaRPr lang="sr-Latn-CS" sz="2400" b="1" dirty="0">
              <a:latin typeface="Cambria" pitchFamily="18" charset="0"/>
              <a:ea typeface="Cambria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47800" y="1295400"/>
            <a:ext cx="5829300" cy="5018088"/>
            <a:chOff x="1104" y="672"/>
            <a:chExt cx="3672" cy="3161"/>
          </a:xfrm>
        </p:grpSpPr>
        <p:sp>
          <p:nvSpPr>
            <p:cNvPr id="41990" name="Text Box 4"/>
            <p:cNvSpPr txBox="1">
              <a:spLocks noChangeArrowheads="1"/>
            </p:cNvSpPr>
            <p:nvPr/>
          </p:nvSpPr>
          <p:spPr bwMode="auto">
            <a:xfrm>
              <a:off x="1104" y="3600"/>
              <a:ext cx="3672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Централни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нервни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систем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(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мождане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опне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,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мозак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)</a:t>
              </a:r>
            </a:p>
          </p:txBody>
        </p:sp>
        <p:sp>
          <p:nvSpPr>
            <p:cNvPr id="41991" name="Text Box 5"/>
            <p:cNvSpPr txBox="1">
              <a:spLocks noChangeArrowheads="1"/>
            </p:cNvSpPr>
            <p:nvPr/>
          </p:nvSpPr>
          <p:spPr bwMode="auto">
            <a:xfrm>
              <a:off x="1980" y="672"/>
              <a:ext cx="1920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Улаз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вируса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у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организам</a:t>
              </a:r>
              <a:endParaRPr lang="sr-Latn-CS" b="1" dirty="0">
                <a:solidFill>
                  <a:srgbClr val="003366"/>
                </a:solidFill>
                <a:latin typeface="Arial" charset="0"/>
              </a:endParaRPr>
            </a:p>
          </p:txBody>
        </p:sp>
        <p:sp>
          <p:nvSpPr>
            <p:cNvPr id="41992" name="Text Box 6"/>
            <p:cNvSpPr txBox="1">
              <a:spLocks noChangeArrowheads="1"/>
            </p:cNvSpPr>
            <p:nvPr/>
          </p:nvSpPr>
          <p:spPr bwMode="auto">
            <a:xfrm>
              <a:off x="2040" y="1404"/>
              <a:ext cx="1800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Примарна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репликација</a:t>
              </a:r>
              <a:endParaRPr lang="sr-Latn-CS" b="1" dirty="0">
                <a:solidFill>
                  <a:srgbClr val="003366"/>
                </a:solidFill>
                <a:latin typeface="Arial" charset="0"/>
              </a:endParaRPr>
            </a:p>
          </p:txBody>
        </p:sp>
        <p:sp>
          <p:nvSpPr>
            <p:cNvPr id="41993" name="Text Box 7"/>
            <p:cNvSpPr txBox="1">
              <a:spLocks noChangeArrowheads="1"/>
            </p:cNvSpPr>
            <p:nvPr/>
          </p:nvSpPr>
          <p:spPr bwMode="auto">
            <a:xfrm>
              <a:off x="1980" y="2136"/>
              <a:ext cx="1920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Секундарна</a:t>
              </a:r>
              <a:r>
                <a:rPr lang="sr-Latn-CS" b="1" dirty="0">
                  <a:solidFill>
                    <a:srgbClr val="003366"/>
                  </a:solidFill>
                  <a:latin typeface="Arial" charset="0"/>
                </a:rPr>
                <a:t> </a:t>
              </a:r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репликација</a:t>
              </a:r>
              <a:endParaRPr lang="sr-Latn-CS" b="1" dirty="0">
                <a:solidFill>
                  <a:srgbClr val="003366"/>
                </a:solidFill>
                <a:latin typeface="Arial" charset="0"/>
              </a:endParaRPr>
            </a:p>
          </p:txBody>
        </p:sp>
        <p:sp>
          <p:nvSpPr>
            <p:cNvPr id="41994" name="AutoShape 8"/>
            <p:cNvSpPr>
              <a:spLocks noChangeArrowheads="1"/>
            </p:cNvSpPr>
            <p:nvPr/>
          </p:nvSpPr>
          <p:spPr bwMode="auto">
            <a:xfrm>
              <a:off x="2820" y="1015"/>
              <a:ext cx="240" cy="288"/>
            </a:xfrm>
            <a:prstGeom prst="downArrow">
              <a:avLst>
                <a:gd name="adj1" fmla="val 50000"/>
                <a:gd name="adj2" fmla="val 30000"/>
              </a:avLst>
            </a:prstGeom>
            <a:solidFill>
              <a:schemeClr val="hlink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1995" name="AutoShape 9"/>
            <p:cNvSpPr>
              <a:spLocks noChangeArrowheads="1"/>
            </p:cNvSpPr>
            <p:nvPr/>
          </p:nvSpPr>
          <p:spPr bwMode="auto">
            <a:xfrm>
              <a:off x="2820" y="1747"/>
              <a:ext cx="240" cy="288"/>
            </a:xfrm>
            <a:prstGeom prst="downArrow">
              <a:avLst>
                <a:gd name="adj1" fmla="val 50000"/>
                <a:gd name="adj2" fmla="val 30000"/>
              </a:avLst>
            </a:prstGeom>
            <a:solidFill>
              <a:schemeClr val="hlink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1996" name="AutoShape 10"/>
            <p:cNvSpPr>
              <a:spLocks noChangeArrowheads="1"/>
            </p:cNvSpPr>
            <p:nvPr/>
          </p:nvSpPr>
          <p:spPr bwMode="auto">
            <a:xfrm>
              <a:off x="2820" y="2479"/>
              <a:ext cx="240" cy="288"/>
            </a:xfrm>
            <a:prstGeom prst="downArrow">
              <a:avLst>
                <a:gd name="adj1" fmla="val 50000"/>
                <a:gd name="adj2" fmla="val 30000"/>
              </a:avLst>
            </a:prstGeom>
            <a:solidFill>
              <a:schemeClr val="hlink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1997" name="Text Box 11"/>
            <p:cNvSpPr txBox="1">
              <a:spLocks noChangeArrowheads="1"/>
            </p:cNvSpPr>
            <p:nvPr/>
          </p:nvSpPr>
          <p:spPr bwMode="auto">
            <a:xfrm>
              <a:off x="2460" y="2868"/>
              <a:ext cx="960" cy="23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r-Cyrl-RS" b="1" dirty="0">
                  <a:solidFill>
                    <a:srgbClr val="003366"/>
                  </a:solidFill>
                  <a:latin typeface="Arial" charset="0"/>
                </a:rPr>
                <a:t>Виремија</a:t>
              </a:r>
              <a:endParaRPr lang="sr-Latn-CS" b="1" dirty="0">
                <a:solidFill>
                  <a:srgbClr val="003366"/>
                </a:solidFill>
                <a:latin typeface="Arial" charset="0"/>
              </a:endParaRPr>
            </a:p>
          </p:txBody>
        </p:sp>
        <p:sp>
          <p:nvSpPr>
            <p:cNvPr id="41998" name="AutoShape 12"/>
            <p:cNvSpPr>
              <a:spLocks noChangeArrowheads="1"/>
            </p:cNvSpPr>
            <p:nvPr/>
          </p:nvSpPr>
          <p:spPr bwMode="auto">
            <a:xfrm>
              <a:off x="2820" y="3211"/>
              <a:ext cx="240" cy="288"/>
            </a:xfrm>
            <a:prstGeom prst="downArrow">
              <a:avLst>
                <a:gd name="adj1" fmla="val 50000"/>
                <a:gd name="adj2" fmla="val 30000"/>
              </a:avLst>
            </a:prstGeom>
            <a:solidFill>
              <a:schemeClr val="hlink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xmlns="" id="{7371AE30-1328-49A0-9520-D10900DBBF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sr-Latn-CS" altLang="en-US" sz="3200" b="1"/>
              <a:t>Клинички знаци сепсе</a:t>
            </a:r>
            <a:endParaRPr lang="en-US" altLang="en-US" sz="3200" b="1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xmlns="" id="{2DC576B6-9B34-472D-B027-1CD3B336A7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Температура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Леукоцитоза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Тахипнеја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Тахикардија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Смањен тонус крвних судова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Органска дисфункција</a:t>
            </a:r>
          </a:p>
          <a:p>
            <a:pPr>
              <a:buFontTx/>
              <a:buChar char="•"/>
              <a:defRPr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xmlns="" id="{8BF6A156-209E-48C6-9835-EE51DFCD17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9144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sr-Latn-CS" altLang="en-US" sz="3200" dirty="0">
                <a:latin typeface="Cambria" panose="02040503050406030204" pitchFamily="18" charset="0"/>
                <a:ea typeface="Cambria" panose="02040503050406030204" pitchFamily="18" charset="0"/>
              </a:rPr>
              <a:t>Дијагноза сепсе</a:t>
            </a:r>
            <a:endParaRPr lang="en-US" alt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5347" name="Rectangle 3">
            <a:extLst>
              <a:ext uri="{FF2B5EF4-FFF2-40B4-BE49-F238E27FC236}">
                <a16:creationId xmlns:a16="http://schemas.microsoft.com/office/drawing/2014/main" xmlns="" id="{0F015EB0-6899-4669-9B15-D5E39D0A43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772816"/>
            <a:ext cx="8229600" cy="4323184"/>
          </a:xfrm>
        </p:spPr>
        <p:txBody>
          <a:bodyPr>
            <a:normAutofit lnSpcReduction="10000"/>
          </a:bodyPr>
          <a:lstStyle/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Клиничка слика (температура, хипотензивна олигурија или анурија,тахипнеја или хиперпнеја, крварење)</a:t>
            </a:r>
          </a:p>
          <a:p>
            <a:pPr marL="457200" lvl="1" indent="0">
              <a:lnSpc>
                <a:spcPct val="80000"/>
              </a:lnSpc>
              <a:buNone/>
              <a:defRPr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Знаци респираторне алкалозе наговештавају шок који је реверзибилан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lvl="1" indent="0">
              <a:lnSpc>
                <a:spcPct val="80000"/>
              </a:lnSpc>
              <a:buNone/>
              <a:defRPr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Метаболичка ацидоза може указати на неповољан исход 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lvl="1" indent="0">
              <a:lnSpc>
                <a:spcPct val="80000"/>
              </a:lnSpc>
              <a:buNone/>
              <a:defRPr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Биохемијске анализе (PCT, CRP, </a:t>
            </a:r>
            <a:r>
              <a:rPr lang="sr-Cyrl-CS" sz="2000" dirty="0">
                <a:latin typeface="Cambria" panose="02040503050406030204" pitchFamily="18" charset="0"/>
                <a:ea typeface="Cambria" panose="02040503050406030204" pitchFamily="18" charset="0"/>
              </a:rPr>
              <a:t>леукоцитоза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, коагулациони </a:t>
            </a:r>
            <a:r>
              <a:rPr lang="sr-Cyrl-CS" sz="2000" dirty="0">
                <a:latin typeface="Cambria" panose="02040503050406030204" pitchFamily="18" charset="0"/>
                <a:ea typeface="Cambria" panose="02040503050406030204" pitchFamily="18" charset="0"/>
              </a:rPr>
              <a:t>статус,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електролити,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уреа,</a:t>
            </a:r>
            <a:r>
              <a:rPr lang="sr-Cyrl-C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креатинин,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тестови функције јетре,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гасне анализе)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lvl="1" indent="0">
              <a:lnSpc>
                <a:spcPct val="80000"/>
              </a:lnSpc>
              <a:buNone/>
              <a:defRPr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ЕКГ,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радиографије,</a:t>
            </a:r>
            <a:r>
              <a:rPr lang="sr-Cyrl-CS" sz="2000" dirty="0">
                <a:latin typeface="Cambria" panose="02040503050406030204" pitchFamily="18" charset="0"/>
                <a:ea typeface="Cambria" panose="02040503050406030204" pitchFamily="18" charset="0"/>
              </a:rPr>
              <a:t> скенер, магнетна резонанца,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ехокардиограм,</a:t>
            </a:r>
            <a:r>
              <a:rPr lang="sr-Cyrl-CS" sz="2000" dirty="0">
                <a:latin typeface="Cambria" panose="02040503050406030204" pitchFamily="18" charset="0"/>
                <a:ea typeface="Cambria" panose="02040503050406030204" pitchFamily="18" charset="0"/>
              </a:rPr>
              <a:t> лумбална пункција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457200" lvl="1" indent="0">
              <a:lnSpc>
                <a:spcPct val="80000"/>
              </a:lnSpc>
              <a:buNone/>
              <a:defRPr/>
            </a:pPr>
            <a:endParaRPr lang="sr-Cyrl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Културе крви,</a:t>
            </a:r>
            <a:r>
              <a:rPr lang="sr-Cyrl-C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урина,</a:t>
            </a:r>
            <a:r>
              <a:rPr lang="sr-Cyrl-C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спутума </a:t>
            </a:r>
          </a:p>
          <a:p>
            <a:pPr>
              <a:lnSpc>
                <a:spcPct val="80000"/>
              </a:lnSpc>
              <a:buFont typeface="Monotype Sorts" charset="2"/>
              <a:buNone/>
              <a:defRPr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2CCFB38-7AE0-4028-8538-7F38540A5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Терапија 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Каузална терапија (антибиотици)</a:t>
            </a: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избор зависи од узрочника, антибиограма, клиничког тока болести,</a:t>
            </a:r>
          </a:p>
          <a:p>
            <a:pPr marL="0" indent="0">
              <a:buNone/>
            </a:pP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Симптоматска терапија</a:t>
            </a: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аналгетици, антипиретици, кардиотоници, оксигенотерапија, ...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Супституциона терапија</a:t>
            </a: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надоканада течности и електролита, трансфузије и др.</a:t>
            </a:r>
          </a:p>
          <a:p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Нега и исхрана болесника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63519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928"/>
    </mc:Choice>
    <mc:Fallback>
      <p:transition spd="slow" advTm="50928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896144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sz="3200" dirty="0">
                <a:latin typeface="Cambria" panose="02040503050406030204" pitchFamily="18" charset="0"/>
                <a:ea typeface="Cambria" panose="02040503050406030204" pitchFamily="18" charset="0"/>
              </a:rPr>
              <a:t>Препоруке иницијалне антимикробне терапије у синдрому сепсе</a:t>
            </a:r>
            <a:endParaRPr lang="en-US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524000"/>
            <a:ext cx="7772400" cy="4876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Monotype Sorts" charset="2"/>
              <a:buNone/>
            </a:pPr>
            <a:endParaRPr lang="sr-Cyrl-RS" sz="2400" dirty="0"/>
          </a:p>
          <a:p>
            <a:pPr>
              <a:lnSpc>
                <a:spcPct val="80000"/>
              </a:lnSpc>
              <a:buFont typeface="Monotype Sorts" charset="2"/>
              <a:buNone/>
            </a:pPr>
            <a:endParaRPr lang="sr-Latn-CS" sz="2400" dirty="0"/>
          </a:p>
          <a:p>
            <a:pPr>
              <a:lnSpc>
                <a:spcPct val="80000"/>
              </a:lnSpc>
              <a:buFont typeface="Monotype Sorts" charset="2"/>
              <a:buNone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Ванболничке инфекције</a:t>
            </a:r>
          </a:p>
          <a:p>
            <a:pPr>
              <a:lnSpc>
                <a:spcPct val="80000"/>
              </a:lnSpc>
              <a:buFont typeface="Monotype Sorts" charset="2"/>
              <a:buNone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  а) Суспектна инфекција уринарног тракта :</a:t>
            </a:r>
          </a:p>
          <a:p>
            <a:pPr>
              <a:lnSpc>
                <a:spcPct val="80000"/>
              </a:lnSpc>
              <a:buFont typeface="Monotype Sorts" charset="2"/>
              <a:buNone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      III генерација цефалоспорина, хинолони, или </a:t>
            </a:r>
          </a:p>
          <a:p>
            <a:pPr>
              <a:lnSpc>
                <a:spcPct val="80000"/>
              </a:lnSpc>
              <a:buFont typeface="Monotype Sorts" charset="2"/>
              <a:buNone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      пиперацилин, мезлоцилин или тикарцилин +   </a:t>
            </a:r>
          </a:p>
          <a:p>
            <a:pPr>
              <a:lnSpc>
                <a:spcPct val="80000"/>
              </a:lnSpc>
              <a:buFont typeface="Monotype Sorts" charset="2"/>
              <a:buNone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      аминогликозиди</a:t>
            </a:r>
          </a:p>
          <a:p>
            <a:pPr>
              <a:lnSpc>
                <a:spcPct val="80000"/>
              </a:lnSpc>
              <a:buFont typeface="Monotype Sorts" charset="2"/>
              <a:buNone/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</a:pPr>
            <a:endParaRPr lang="sr-Latn-C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  <a:buFont typeface="Monotype Sorts" charset="2"/>
              <a:buNone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   б) Друге инфекције III ген.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ц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ефалоспорина + </a:t>
            </a:r>
          </a:p>
          <a:p>
            <a:pPr>
              <a:lnSpc>
                <a:spcPct val="80000"/>
              </a:lnSpc>
              <a:buFont typeface="Monotype Sorts" charset="2"/>
              <a:buNone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       метронидазол или тикарцилин клавулонска кис.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ли </a:t>
            </a:r>
          </a:p>
          <a:p>
            <a:pPr>
              <a:lnSpc>
                <a:spcPct val="80000"/>
              </a:lnSpc>
              <a:buFont typeface="Monotype Sorts" charset="2"/>
              <a:buNone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       ампицилин-сулбактам или пиперацилин-тазобактам </a:t>
            </a:r>
          </a:p>
          <a:p>
            <a:pPr>
              <a:lnSpc>
                <a:spcPct val="80000"/>
              </a:lnSpc>
              <a:buFont typeface="Monotype Sorts" charset="2"/>
              <a:buNone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        + аминогликозиди</a:t>
            </a:r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Препорука антимикробне терапије у синдрому сепсе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sz="2400" dirty="0"/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Болничке инфекције код болесника без неутропеније:</a:t>
            </a:r>
          </a:p>
          <a:p>
            <a:pPr marL="0" indent="0">
              <a:buNone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Ц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ефепим,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III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генерација цефалоспорина + метронидазол, или тикарцилин-клавулонска киселина или ампицилин-сулбактам или пиперацилин-тазобактам или имипенем,+ аминогликозиди код свих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Хемодинамска потпора у септичном шоку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Кристалоидни раствори</a:t>
            </a:r>
          </a:p>
          <a:p>
            <a:pPr marL="0" indent="0">
              <a:buNone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Свежа смрзнута плазма</a:t>
            </a:r>
          </a:p>
          <a:p>
            <a:pPr marL="0" indent="0">
              <a:buNone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Албумини</a:t>
            </a:r>
          </a:p>
          <a:p>
            <a:pPr marL="0" indent="0">
              <a:buNone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Декстран</a:t>
            </a:r>
          </a:p>
          <a:p>
            <a:pPr marL="0" indent="0">
              <a:buNone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Симпатомиметски амини (допамин, добутамин)</a:t>
            </a:r>
          </a:p>
          <a:p>
            <a:pPr marL="0" indent="0">
              <a:buNone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Кортикостероиди</a:t>
            </a:r>
          </a:p>
          <a:p>
            <a:pPr>
              <a:buFont typeface="Monotype Sorts" charset="2"/>
              <a:buNone/>
            </a:pP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103177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sr-Latn-CS" sz="2800" dirty="0">
                <a:latin typeface="Cambria" panose="02040503050406030204" pitchFamily="18" charset="0"/>
                <a:ea typeface="Cambria" panose="02040503050406030204" pitchFamily="18" charset="0"/>
              </a:rPr>
              <a:t>Прогностички фактори сепсе</a:t>
            </a:r>
            <a:endParaRPr lang="en-US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132856"/>
            <a:ext cx="7772400" cy="411554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Тежина болести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Степен имуносупресије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Присуство шока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Полимикробна бактериемија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Хипотермија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МОДС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Псеудомонас бактери</a:t>
            </a: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j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емија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sr-Latn-CS" sz="2000" dirty="0">
                <a:latin typeface="Cambria" panose="02040503050406030204" pitchFamily="18" charset="0"/>
                <a:ea typeface="Cambria" panose="02040503050406030204" pitchFamily="18" charset="0"/>
              </a:rPr>
              <a:t>K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андида инфекција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644A76-C0B8-4F17-B63A-E7C9A7624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1084263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sr-Cyrl-RS" dirty="0"/>
              <a:t>ХВАЛА НА ПАЖЊИ</a:t>
            </a:r>
            <a:r>
              <a:rPr lang="sr-Latn-RS" dirty="0"/>
              <a:t>!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92B36A4-102C-447C-AA91-248C88628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362230"/>
            <a:ext cx="3528392" cy="1982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88657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7D8667-43F9-4FF1-A1E0-4A2E7EBC3842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43012" name="Text Box 2"/>
          <p:cNvSpPr txBox="1">
            <a:spLocks noChangeArrowheads="1"/>
          </p:cNvSpPr>
          <p:nvPr/>
        </p:nvSpPr>
        <p:spPr bwMode="auto">
          <a:xfrm>
            <a:off x="1346200" y="2200275"/>
            <a:ext cx="6835775" cy="28352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RS" sz="2000" b="1" dirty="0">
                <a:latin typeface="Cambria" pitchFamily="18" charset="0"/>
                <a:ea typeface="Cambria" pitchFamily="18" charset="0"/>
              </a:rPr>
              <a:t>Епидемиологија</a:t>
            </a:r>
            <a:endParaRPr lang="sl-SI" sz="2000" i="1" dirty="0">
              <a:latin typeface="Cambria" pitchFamily="18" charset="0"/>
              <a:ea typeface="Cambria" pitchFamily="18" charset="0"/>
            </a:endParaRPr>
          </a:p>
          <a:p>
            <a:endParaRPr lang="en-US" sz="2000" i="1" dirty="0">
              <a:latin typeface="Cambria" pitchFamily="18" charset="0"/>
              <a:ea typeface="Cambria" pitchFamily="18" charset="0"/>
            </a:endParaRPr>
          </a:p>
          <a:p>
            <a:r>
              <a:rPr lang="sr-Cyrl-RS" sz="2000" i="1" dirty="0">
                <a:latin typeface="Cambria" pitchFamily="18" charset="0"/>
                <a:ea typeface="Cambria" pitchFamily="18" charset="0"/>
              </a:rPr>
              <a:t>Извор</a:t>
            </a:r>
            <a:r>
              <a:rPr lang="sl-SI" sz="2000" i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i="1" dirty="0">
                <a:latin typeface="Cambria" pitchFamily="18" charset="0"/>
                <a:ea typeface="Cambria" pitchFamily="18" charset="0"/>
              </a:rPr>
              <a:t>инфекције</a:t>
            </a:r>
            <a:r>
              <a:rPr lang="sl-SI" sz="2000" i="1" dirty="0">
                <a:latin typeface="Cambria" pitchFamily="18" charset="0"/>
                <a:ea typeface="Cambria" pitchFamily="18" charset="0"/>
              </a:rPr>
              <a:t>: </a:t>
            </a:r>
            <a:endParaRPr lang="en-US" sz="2000" i="1" dirty="0">
              <a:latin typeface="Cambria" pitchFamily="18" charset="0"/>
              <a:ea typeface="Cambria" pitchFamily="18" charset="0"/>
            </a:endParaRPr>
          </a:p>
          <a:p>
            <a:endParaRPr lang="sl-SI" sz="2000" dirty="0">
              <a:latin typeface="Cambria" pitchFamily="18" charset="0"/>
              <a:ea typeface="Cambria" pitchFamily="18" charset="0"/>
            </a:endParaRPr>
          </a:p>
          <a:p>
            <a:pPr lvl="2">
              <a:buFontTx/>
              <a:buChar char="•"/>
            </a:pPr>
            <a:r>
              <a:rPr lang="en-U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болесник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(</a:t>
            </a:r>
            <a:r>
              <a:rPr lang="en-US" sz="2000" dirty="0" err="1">
                <a:latin typeface="Cambria" pitchFamily="18" charset="0"/>
                <a:ea typeface="Cambria" pitchFamily="18" charset="0"/>
              </a:rPr>
              <a:t>entero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en-US" sz="2000" dirty="0" err="1">
                <a:latin typeface="Cambria" pitchFamily="18" charset="0"/>
                <a:ea typeface="Cambria" pitchFamily="18" charset="0"/>
              </a:rPr>
              <a:t>adeno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mumps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, ...)</a:t>
            </a:r>
          </a:p>
          <a:p>
            <a:pPr lvl="2"/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pPr lvl="2"/>
            <a:r>
              <a:rPr lang="en-US" sz="2000" dirty="0">
                <a:latin typeface="Cambria" pitchFamily="18" charset="0"/>
                <a:ea typeface="Cambria" pitchFamily="18" charset="0"/>
              </a:rPr>
              <a:t>			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домаће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(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ARBO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)</a:t>
            </a:r>
          </a:p>
          <a:p>
            <a:pPr lvl="2">
              <a:buFontTx/>
              <a:buChar char="•"/>
            </a:pPr>
            <a:r>
              <a:rPr lang="en-U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животиње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</a:p>
          <a:p>
            <a:pPr lvl="2"/>
            <a:r>
              <a:rPr lang="en-US" sz="2000" dirty="0">
                <a:latin typeface="Cambria" pitchFamily="18" charset="0"/>
                <a:ea typeface="Cambria" pitchFamily="18" charset="0"/>
              </a:rPr>
              <a:t>			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глодари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(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LCM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)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3013" name="Line 3"/>
          <p:cNvSpPr>
            <a:spLocks noChangeShapeType="1"/>
          </p:cNvSpPr>
          <p:nvPr/>
        </p:nvSpPr>
        <p:spPr bwMode="auto">
          <a:xfrm flipV="1">
            <a:off x="3707904" y="4177145"/>
            <a:ext cx="1382712" cy="306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14" name="Line 4"/>
          <p:cNvSpPr>
            <a:spLocks noChangeShapeType="1"/>
          </p:cNvSpPr>
          <p:nvPr/>
        </p:nvSpPr>
        <p:spPr bwMode="auto">
          <a:xfrm>
            <a:off x="3707904" y="4625397"/>
            <a:ext cx="1382712" cy="268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0012"/>
    </mc:Choice>
    <mc:Fallback>
      <p:transition spd="slow" advTm="3001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4EFAB1-8DFD-4C7C-9F2E-92612199D169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44036" name="Text Box 2"/>
          <p:cNvSpPr txBox="1">
            <a:spLocks noChangeArrowheads="1"/>
          </p:cNvSpPr>
          <p:nvPr/>
        </p:nvSpPr>
        <p:spPr bwMode="auto">
          <a:xfrm>
            <a:off x="1043608" y="1196752"/>
            <a:ext cx="6913562" cy="41084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sr-Cyrl-RS" sz="2000" i="1" dirty="0">
                <a:latin typeface="Cambria" pitchFamily="18" charset="0"/>
                <a:ea typeface="Cambria" pitchFamily="18" charset="0"/>
              </a:rPr>
              <a:t>Путеви</a:t>
            </a:r>
            <a:r>
              <a:rPr lang="sl-SI" sz="2000" i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i="1" dirty="0">
                <a:latin typeface="Cambria" pitchFamily="18" charset="0"/>
                <a:ea typeface="Cambria" pitchFamily="18" charset="0"/>
              </a:rPr>
              <a:t>ширења</a:t>
            </a:r>
            <a:r>
              <a:rPr lang="sl-SI" sz="2000" i="1" dirty="0">
                <a:latin typeface="Cambria" pitchFamily="18" charset="0"/>
                <a:ea typeface="Cambria" pitchFamily="18" charset="0"/>
              </a:rPr>
              <a:t>:</a:t>
            </a:r>
            <a:endParaRPr lang="sl-SI" sz="2000" dirty="0">
              <a:latin typeface="Cambria" pitchFamily="18" charset="0"/>
              <a:ea typeface="Cambria" pitchFamily="18" charset="0"/>
            </a:endParaRPr>
          </a:p>
          <a:p>
            <a:pPr>
              <a:lnSpc>
                <a:spcPct val="120000"/>
              </a:lnSpc>
            </a:pPr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капљични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(mumps, adeno, ....)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контаминирана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хр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ana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вод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a (entero)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вектори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(ARBO)</a:t>
            </a:r>
            <a:endParaRPr lang="sl-SI" sz="2000" i="1" dirty="0">
              <a:latin typeface="Cambria" pitchFamily="18" charset="0"/>
              <a:ea typeface="Cambria" pitchFamily="18" charset="0"/>
            </a:endParaRPr>
          </a:p>
          <a:p>
            <a:pPr lvl="2">
              <a:lnSpc>
                <a:spcPct val="120000"/>
              </a:lnSpc>
            </a:pPr>
            <a:endParaRPr lang="en-US" sz="2000" i="1" dirty="0">
              <a:latin typeface="Cambria" pitchFamily="18" charset="0"/>
              <a:ea typeface="Cambria" pitchFamily="18" charset="0"/>
            </a:endParaRPr>
          </a:p>
          <a:p>
            <a:pPr>
              <a:lnSpc>
                <a:spcPct val="120000"/>
              </a:lnSpc>
            </a:pPr>
            <a:r>
              <a:rPr lang="sr-Cyrl-RS" sz="2000" i="1" dirty="0">
                <a:latin typeface="Cambria" pitchFamily="18" charset="0"/>
                <a:ea typeface="Cambria" pitchFamily="18" charset="0"/>
              </a:rPr>
              <a:t>Сезонски</a:t>
            </a:r>
            <a:r>
              <a:rPr lang="sl-SI" sz="2000" i="1" dirty="0">
                <a:latin typeface="Cambria" pitchFamily="18" charset="0"/>
                <a:ea typeface="Cambria" pitchFamily="18" charset="0"/>
              </a:rPr>
              <a:t> k</a:t>
            </a:r>
            <a:r>
              <a:rPr lang="sr-Cyrl-RS" sz="2000" i="1" dirty="0">
                <a:latin typeface="Cambria" pitchFamily="18" charset="0"/>
                <a:ea typeface="Cambria" pitchFamily="18" charset="0"/>
              </a:rPr>
              <a:t>ар</a:t>
            </a:r>
            <a:r>
              <a:rPr lang="sl-SI" sz="2000" i="1" dirty="0">
                <a:latin typeface="Cambria" pitchFamily="18" charset="0"/>
                <a:ea typeface="Cambria" pitchFamily="18" charset="0"/>
              </a:rPr>
              <a:t>ak</a:t>
            </a:r>
            <a:r>
              <a:rPr lang="sr-Cyrl-RS" sz="2000" i="1" dirty="0">
                <a:latin typeface="Cambria" pitchFamily="18" charset="0"/>
                <a:ea typeface="Cambria" pitchFamily="18" charset="0"/>
              </a:rPr>
              <a:t>т</a:t>
            </a:r>
            <a:r>
              <a:rPr lang="sl-SI" sz="2000" i="1" dirty="0">
                <a:latin typeface="Cambria" pitchFamily="18" charset="0"/>
                <a:ea typeface="Cambria" pitchFamily="18" charset="0"/>
              </a:rPr>
              <a:t>er:</a:t>
            </a:r>
            <a:endParaRPr lang="sl-SI" sz="2000" dirty="0">
              <a:latin typeface="Cambria" pitchFamily="18" charset="0"/>
              <a:ea typeface="Cambria" pitchFamily="18" charset="0"/>
            </a:endParaRPr>
          </a:p>
          <a:p>
            <a:pPr>
              <a:lnSpc>
                <a:spcPct val="120000"/>
              </a:lnSpc>
            </a:pPr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летњи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мес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e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ци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(entero)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зима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пролеће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(mumps, LCM, ...)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sr-Cyrl-RS" sz="2000" dirty="0">
                <a:latin typeface="Cambria" pitchFamily="18" charset="0"/>
                <a:ea typeface="Cambria" pitchFamily="18" charset="0"/>
              </a:rPr>
              <a:t>пролеће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и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л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e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то</a:t>
            </a:r>
            <a:r>
              <a:rPr lang="sl-SI" sz="2000" dirty="0">
                <a:latin typeface="Cambria" pitchFamily="18" charset="0"/>
                <a:ea typeface="Cambria" pitchFamily="18" charset="0"/>
              </a:rPr>
              <a:t> (ARBO)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7172"/>
    </mc:Choice>
    <mc:Fallback>
      <p:transition spd="slow" advTm="6717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1C28FB-DB97-4BA1-A0A1-5BDC4B560331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45060" name="Rectangle 2"/>
          <p:cNvSpPr>
            <a:spLocks noChangeArrowheads="1"/>
          </p:cNvSpPr>
          <p:nvPr/>
        </p:nvSpPr>
        <p:spPr bwMode="auto">
          <a:xfrm>
            <a:off x="3048000" y="562918"/>
            <a:ext cx="26308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Cyrl-RS" sz="2400" b="1" dirty="0">
                <a:latin typeface="Cambria" pitchFamily="18" charset="0"/>
                <a:ea typeface="Cambria" pitchFamily="18" charset="0"/>
              </a:rPr>
              <a:t>Клиничка</a:t>
            </a:r>
            <a:r>
              <a:rPr lang="sr-Latn-CS" sz="24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400" b="1" dirty="0">
                <a:latin typeface="Cambria" pitchFamily="18" charset="0"/>
                <a:ea typeface="Cambria" pitchFamily="18" charset="0"/>
              </a:rPr>
              <a:t>слика</a:t>
            </a:r>
            <a:endParaRPr lang="sr-Latn-CS" sz="2400" b="1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45061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7696200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120000"/>
              <a:buFontTx/>
              <a:buChar char="•"/>
            </a:pPr>
            <a:r>
              <a:rPr lang="sr-Cyrl-CS" sz="2000" i="1" dirty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r-Cyrl-CS" sz="2000" b="1" dirty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Пременингеална фаза</a:t>
            </a:r>
            <a:endParaRPr lang="en-US" sz="2000" b="1" dirty="0">
              <a:solidFill>
                <a:srgbClr val="C00000"/>
              </a:solidFill>
              <a:latin typeface="Cambria" pitchFamily="18" charset="0"/>
              <a:ea typeface="Cambria" pitchFamily="18" charset="0"/>
            </a:endParaRPr>
          </a:p>
          <a:p>
            <a:endParaRPr lang="sr-Cyrl-CS" sz="2000" b="1" dirty="0">
              <a:solidFill>
                <a:srgbClr val="FFFF00"/>
              </a:solidFill>
              <a:latin typeface="Cambria" pitchFamily="18" charset="0"/>
              <a:ea typeface="Cambria" pitchFamily="18" charset="0"/>
            </a:endParaRPr>
          </a:p>
          <a:p>
            <a:pPr lvl="1">
              <a:lnSpc>
                <a:spcPct val="140000"/>
              </a:lnSpc>
              <a:spcAft>
                <a:spcPct val="40000"/>
              </a:spcAft>
              <a:buFont typeface="Wingdings" pitchFamily="2" charset="2"/>
              <a:buChar char="ü"/>
            </a:pPr>
            <a:r>
              <a:rPr lang="sr-Cyrl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О</a:t>
            </a:r>
            <a:r>
              <a:rPr lang="sr-Cyrl-CS" sz="2000" dirty="0">
                <a:latin typeface="Cambria" pitchFamily="18" charset="0"/>
                <a:ea typeface="Cambria" pitchFamily="18" charset="0"/>
              </a:rPr>
              <a:t>пшти симптоми инфекције (повишена темпратутра,</a:t>
            </a:r>
            <a:br>
              <a:rPr lang="sr-Cyrl-CS" sz="2000" dirty="0">
                <a:latin typeface="Cambria" pitchFamily="18" charset="0"/>
                <a:ea typeface="Cambria" pitchFamily="18" charset="0"/>
              </a:rPr>
            </a:br>
            <a:r>
              <a:rPr lang="sr-Cyrl-CS" sz="2000" dirty="0">
                <a:latin typeface="Cambria" pitchFamily="18" charset="0"/>
                <a:ea typeface="Cambria" pitchFamily="18" charset="0"/>
              </a:rPr>
              <a:t>    главобоља, мијалгије..)</a:t>
            </a:r>
          </a:p>
          <a:p>
            <a:pPr lvl="1">
              <a:lnSpc>
                <a:spcPct val="140000"/>
              </a:lnSpc>
              <a:spcAft>
                <a:spcPct val="40000"/>
              </a:spcAft>
              <a:buFont typeface="Wingdings" pitchFamily="2" charset="2"/>
              <a:buChar char="ü"/>
            </a:pPr>
            <a:r>
              <a:rPr lang="sr-Cyrl-CS" sz="2000" dirty="0">
                <a:latin typeface="Cambria" pitchFamily="18" charset="0"/>
                <a:ea typeface="Cambria" pitchFamily="18" charset="0"/>
              </a:rPr>
              <a:t> Гастроинтестинални симптоми</a:t>
            </a:r>
          </a:p>
          <a:p>
            <a:pPr lvl="1">
              <a:lnSpc>
                <a:spcPct val="140000"/>
              </a:lnSpc>
              <a:spcAft>
                <a:spcPct val="40000"/>
              </a:spcAft>
              <a:buFont typeface="Wingdings" pitchFamily="2" charset="2"/>
              <a:buChar char="ü"/>
            </a:pPr>
            <a:r>
              <a:rPr lang="sr-Cyrl-CS" sz="2000" dirty="0">
                <a:latin typeface="Cambria" pitchFamily="18" charset="0"/>
                <a:ea typeface="Cambria" pitchFamily="18" charset="0"/>
              </a:rPr>
              <a:t> Респираторни симптоми</a:t>
            </a:r>
          </a:p>
          <a:p>
            <a:pPr lvl="1">
              <a:lnSpc>
                <a:spcPct val="140000"/>
              </a:lnSpc>
              <a:spcAft>
                <a:spcPct val="40000"/>
              </a:spcAft>
              <a:buFont typeface="Wingdings" pitchFamily="2" charset="2"/>
              <a:buChar char="ü"/>
            </a:pPr>
            <a:r>
              <a:rPr lang="sr-Cyrl-CS" sz="2000" dirty="0">
                <a:latin typeface="Cambria" pitchFamily="18" charset="0"/>
                <a:ea typeface="Cambria" pitchFamily="18" charset="0"/>
              </a:rPr>
              <a:t> Оспа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1067"/>
    </mc:Choice>
    <mc:Fallback>
      <p:transition spd="slow" advTm="3106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B2CB5E-4FA9-4AAE-81B0-F805B7249DA4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3820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Aft>
                <a:spcPct val="10000"/>
              </a:spcAft>
              <a:buFontTx/>
              <a:buChar char="•"/>
            </a:pPr>
            <a:r>
              <a:rPr lang="sr-Cyrl-RS" sz="2000" b="1" dirty="0">
                <a:latin typeface="Cambria" pitchFamily="18" charset="0"/>
                <a:ea typeface="Cambria" pitchFamily="18" charset="0"/>
              </a:rPr>
              <a:t>Менингеална</a:t>
            </a:r>
            <a:r>
              <a:rPr lang="sr-Latn-CS" sz="2000" b="1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b="1" dirty="0">
                <a:latin typeface="Cambria" pitchFamily="18" charset="0"/>
                <a:ea typeface="Cambria" pitchFamily="18" charset="0"/>
              </a:rPr>
              <a:t>фаза</a:t>
            </a:r>
            <a:endParaRPr lang="sr-Latn-CS" sz="2000" b="1" dirty="0">
              <a:latin typeface="Cambria" pitchFamily="18" charset="0"/>
              <a:ea typeface="Cambria" pitchFamily="18" charset="0"/>
            </a:endParaRPr>
          </a:p>
          <a:p>
            <a:pPr>
              <a:lnSpc>
                <a:spcPct val="110000"/>
              </a:lnSpc>
              <a:spcAft>
                <a:spcPct val="10000"/>
              </a:spcAft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	</a:t>
            </a:r>
          </a:p>
          <a:p>
            <a:pPr lvl="1">
              <a:lnSpc>
                <a:spcPct val="110000"/>
              </a:lnSpc>
              <a:spcAft>
                <a:spcPct val="10000"/>
              </a:spcAft>
              <a:buFont typeface="Wingdings" pitchFamily="2" charset="2"/>
              <a:buChar char="ü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Менингеални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симптоми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(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главобоља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повраћање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, </a:t>
            </a:r>
            <a:br>
              <a:rPr lang="sr-Latn-CS" sz="2000" dirty="0">
                <a:latin typeface="Cambria" pitchFamily="18" charset="0"/>
                <a:ea typeface="Cambria" pitchFamily="18" charset="0"/>
              </a:rPr>
            </a:br>
            <a:r>
              <a:rPr lang="sr-Latn-CS" sz="2000" dirty="0">
                <a:latin typeface="Cambria" pitchFamily="18" charset="0"/>
                <a:ea typeface="Cambria" pitchFamily="18" charset="0"/>
              </a:rPr>
              <a:t>   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фотофобија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),</a:t>
            </a:r>
          </a:p>
          <a:p>
            <a:pPr lvl="1">
              <a:lnSpc>
                <a:spcPct val="110000"/>
              </a:lnSpc>
              <a:spcAft>
                <a:spcPct val="10000"/>
              </a:spcAft>
              <a:buFont typeface="Wingdings" pitchFamily="2" charset="2"/>
              <a:buChar char="ü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Менингеалани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знаци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(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укочен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врат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Кернигов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знак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, </a:t>
            </a:r>
            <a:br>
              <a:rPr lang="sr-Latn-CS" sz="2000" dirty="0">
                <a:latin typeface="Cambria" pitchFamily="18" charset="0"/>
                <a:ea typeface="Cambria" pitchFamily="18" charset="0"/>
              </a:rPr>
            </a:br>
            <a:r>
              <a:rPr lang="sr-Latn-CS" sz="2000" dirty="0">
                <a:latin typeface="Cambria" pitchFamily="18" charset="0"/>
                <a:ea typeface="Cambria" pitchFamily="18" charset="0"/>
              </a:rPr>
              <a:t>   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Бружински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-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ев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знак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),</a:t>
            </a:r>
          </a:p>
          <a:p>
            <a:pPr lvl="1">
              <a:lnSpc>
                <a:spcPct val="110000"/>
              </a:lnSpc>
              <a:spcAft>
                <a:spcPct val="10000"/>
              </a:spcAft>
              <a:buFont typeface="Wingdings" pitchFamily="2" charset="2"/>
              <a:buChar char="ü"/>
            </a:pP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Остали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неуролошки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поремећаји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(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знаци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пирамидног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дефицита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,</a:t>
            </a:r>
            <a:br>
              <a:rPr lang="sr-Latn-CS" sz="2000" dirty="0">
                <a:latin typeface="Cambria" pitchFamily="18" charset="0"/>
                <a:ea typeface="Cambria" pitchFamily="18" charset="0"/>
              </a:rPr>
            </a:br>
            <a:r>
              <a:rPr lang="sr-Latn-CS" sz="2000" dirty="0">
                <a:latin typeface="Cambria" pitchFamily="18" charset="0"/>
                <a:ea typeface="Cambria" pitchFamily="18" charset="0"/>
              </a:rPr>
              <a:t>   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лезије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кранијалних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нерава</a:t>
            </a:r>
            <a:r>
              <a:rPr lang="sr-Latn-CS" sz="2000" dirty="0">
                <a:latin typeface="Cambria" pitchFamily="18" charset="0"/>
                <a:ea typeface="Cambria" pitchFamily="18" charset="0"/>
              </a:rPr>
              <a:t>).</a:t>
            </a:r>
          </a:p>
        </p:txBody>
      </p:sp>
      <p:sp>
        <p:nvSpPr>
          <p:cNvPr id="279555" name="Rectangle 3"/>
          <p:cNvSpPr>
            <a:spLocks noChangeArrowheads="1"/>
          </p:cNvSpPr>
          <p:nvPr/>
        </p:nvSpPr>
        <p:spPr bwMode="auto">
          <a:xfrm>
            <a:off x="228600" y="5989638"/>
            <a:ext cx="3151825" cy="427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ct val="20000"/>
              </a:spcAft>
              <a:buFontTx/>
              <a:buChar char="•"/>
              <a:defRPr/>
            </a:pPr>
            <a:r>
              <a:rPr lang="sr-Cyrl-CS" dirty="0">
                <a:latin typeface="Arial" charset="0"/>
              </a:rPr>
              <a:t> </a:t>
            </a:r>
            <a:r>
              <a:rPr lang="sr-Latn-C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Rekonvalescentna faza</a:t>
            </a:r>
            <a:endParaRPr 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46086" name="Picture 4" descr="image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00400"/>
            <a:ext cx="4114800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5" descr="image0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200400"/>
            <a:ext cx="3810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8099"/>
    </mc:Choice>
    <mc:Fallback>
      <p:transition spd="slow" advTm="7809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29000" y="6553200"/>
            <a:ext cx="2895600" cy="304800"/>
          </a:xfrm>
        </p:spPr>
        <p:txBody>
          <a:bodyPr/>
          <a:lstStyle/>
          <a:p>
            <a:pPr algn="ctr">
              <a:defRPr/>
            </a:pPr>
            <a:fld id="{0F3BC841-B97D-44C1-B48E-0C234E2F984D}" type="slidenum">
              <a:rPr lang="en-US" sz="1000" smtClean="0"/>
              <a:pPr algn="ctr">
                <a:defRPr/>
              </a:pPr>
              <a:t>9</a:t>
            </a:fld>
            <a:endParaRPr lang="en-US" sz="1000"/>
          </a:p>
        </p:txBody>
      </p:sp>
      <p:sp>
        <p:nvSpPr>
          <p:cNvPr id="47108" name="Rectangle 2"/>
          <p:cNvSpPr>
            <a:spLocks noChangeArrowheads="1"/>
          </p:cNvSpPr>
          <p:nvPr/>
        </p:nvSpPr>
        <p:spPr bwMode="auto">
          <a:xfrm>
            <a:off x="1192213" y="1099621"/>
            <a:ext cx="2842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sr-Cyrl-CS" b="1" dirty="0">
                <a:solidFill>
                  <a:srgbClr val="C00000"/>
                </a:solidFill>
              </a:rPr>
              <a:t>МЕНИНГЕАЛНИ СИНДРОМ</a:t>
            </a:r>
          </a:p>
        </p:txBody>
      </p:sp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001713" y="1816100"/>
            <a:ext cx="7410450" cy="405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sr-Cyrl-CS" i="1" dirty="0">
                <a:solidFill>
                  <a:srgbClr val="C00000"/>
                </a:solidFill>
              </a:rPr>
              <a:t>Дефиниција</a:t>
            </a:r>
            <a:r>
              <a:rPr lang="sr-Cyrl-CS" i="1" dirty="0">
                <a:solidFill>
                  <a:srgbClr val="FFFF66"/>
                </a:solidFill>
              </a:rPr>
              <a:t>:</a:t>
            </a:r>
            <a:r>
              <a:rPr lang="sr-Cyrl-CS" dirty="0"/>
              <a:t> </a:t>
            </a:r>
            <a:endParaRPr lang="sr-Latn-RS" dirty="0"/>
          </a:p>
          <a:p>
            <a:pPr>
              <a:lnSpc>
                <a:spcPct val="130000"/>
              </a:lnSpc>
            </a:pPr>
            <a:r>
              <a:rPr lang="sr-Cyrl-CS" dirty="0"/>
              <a:t>Менингелани синдром представља скуп симптома и знакова који настају као резултат повишеног интракранијумског притиска</a:t>
            </a:r>
            <a:endParaRPr lang="sr-Latn-RS" dirty="0"/>
          </a:p>
          <a:p>
            <a:pPr>
              <a:lnSpc>
                <a:spcPct val="130000"/>
              </a:lnSpc>
            </a:pPr>
            <a:endParaRPr lang="sr-Cyrl-CS" dirty="0"/>
          </a:p>
          <a:p>
            <a:pPr marL="627063" lvl="1" indent="-222250">
              <a:lnSpc>
                <a:spcPct val="130000"/>
              </a:lnSpc>
              <a:buFontTx/>
              <a:buChar char="•"/>
            </a:pPr>
            <a:r>
              <a:rPr lang="sr-Cyrl-CS" dirty="0"/>
              <a:t>Нормална вре</a:t>
            </a:r>
            <a:r>
              <a:rPr lang="sr-Latn-CS" dirty="0"/>
              <a:t>дн</a:t>
            </a:r>
            <a:r>
              <a:rPr lang="sr-Cyrl-CS" dirty="0"/>
              <a:t>ост интракранијумског притиска код одраслих износи 70-100 </a:t>
            </a:r>
            <a:r>
              <a:rPr lang="sr-Latn-RS" dirty="0"/>
              <a:t>cm</a:t>
            </a:r>
            <a:r>
              <a:rPr lang="sr-Latn-CS" dirty="0"/>
              <a:t> </a:t>
            </a:r>
            <a:r>
              <a:rPr lang="sr-Cyrl-CS" dirty="0"/>
              <a:t>воденог стуба</a:t>
            </a:r>
          </a:p>
          <a:p>
            <a:pPr marL="627063" lvl="1" indent="-222250">
              <a:lnSpc>
                <a:spcPct val="130000"/>
              </a:lnSpc>
              <a:buFontTx/>
              <a:buChar char="•"/>
            </a:pPr>
            <a:r>
              <a:rPr lang="sr-Cyrl-CS" dirty="0"/>
              <a:t>У физиолошким условима, константне вредности интракранијумског притиска обезбеђују:</a:t>
            </a:r>
            <a:endParaRPr lang="en-US" dirty="0"/>
          </a:p>
          <a:p>
            <a:pPr lvl="2">
              <a:lnSpc>
                <a:spcPct val="130000"/>
              </a:lnSpc>
            </a:pPr>
            <a:r>
              <a:rPr lang="sr-Cyrl-CS" dirty="0"/>
              <a:t>1. </a:t>
            </a:r>
            <a:r>
              <a:rPr lang="sr-Latn-CS" dirty="0"/>
              <a:t>З</a:t>
            </a:r>
            <a:r>
              <a:rPr lang="sr-Cyrl-CS" dirty="0"/>
              <a:t>апремина цереброспиналне течности (150 </a:t>
            </a:r>
            <a:r>
              <a:rPr lang="sr-Latn-RS" dirty="0"/>
              <a:t>ml</a:t>
            </a:r>
            <a:r>
              <a:rPr lang="sr-Cyrl-CS" dirty="0"/>
              <a:t>)</a:t>
            </a:r>
          </a:p>
          <a:p>
            <a:pPr lvl="2">
              <a:lnSpc>
                <a:spcPct val="130000"/>
              </a:lnSpc>
            </a:pPr>
            <a:r>
              <a:rPr lang="sr-Cyrl-CS" dirty="0"/>
              <a:t>2. </a:t>
            </a:r>
            <a:r>
              <a:rPr lang="sr-Latn-CS" dirty="0"/>
              <a:t>З</a:t>
            </a:r>
            <a:r>
              <a:rPr lang="sr-Cyrl-CS" dirty="0"/>
              <a:t>апремина мозга (око 1400 </a:t>
            </a:r>
            <a:r>
              <a:rPr lang="sr-Latn-RS" dirty="0"/>
              <a:t>ml</a:t>
            </a:r>
            <a:r>
              <a:rPr lang="sr-Cyrl-CS" dirty="0"/>
              <a:t>) и</a:t>
            </a:r>
          </a:p>
          <a:p>
            <a:pPr lvl="2">
              <a:lnSpc>
                <a:spcPct val="130000"/>
              </a:lnSpc>
            </a:pPr>
            <a:r>
              <a:rPr lang="sr-Cyrl-CS" dirty="0"/>
              <a:t>3. </a:t>
            </a:r>
            <a:r>
              <a:rPr lang="sr-Latn-CS" dirty="0"/>
              <a:t>И</a:t>
            </a:r>
            <a:r>
              <a:rPr lang="sr-Cyrl-CS" dirty="0"/>
              <a:t>нтракранијумски крвни волумен (око 75 </a:t>
            </a:r>
            <a:r>
              <a:rPr lang="sr-Latn-RS" dirty="0"/>
              <a:t>ml</a:t>
            </a:r>
            <a:r>
              <a:rPr lang="sr-Cyrl-CS" dirty="0"/>
              <a:t>)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3460"/>
    </mc:Choice>
    <mc:Fallback>
      <p:transition spd="slow" advTm="4346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1819</Words>
  <Application>Microsoft Office PowerPoint</Application>
  <PresentationFormat>On-screen Show (4:3)</PresentationFormat>
  <Paragraphs>460</Paragraphs>
  <Slides>47</Slides>
  <Notes>28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Вирусне инфекције цетралног нервног система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 Дефиниција</vt:lpstr>
      <vt:lpstr>Дефиниција </vt:lpstr>
      <vt:lpstr>СИРС се манифестује са најмање 2 или више  од следећих знакова:</vt:lpstr>
      <vt:lpstr>Дефиниција</vt:lpstr>
      <vt:lpstr>Дефиниција</vt:lpstr>
      <vt:lpstr>Slide 32</vt:lpstr>
      <vt:lpstr>Повезаност између сепсе и СИРС</vt:lpstr>
      <vt:lpstr>Фактори који утичу на повећану инциденцу сепсе</vt:lpstr>
      <vt:lpstr>Патогенеза сепсе</vt:lpstr>
      <vt:lpstr>Типови сепсе</vt:lpstr>
      <vt:lpstr>Најчешћа места примарне инфекције</vt:lpstr>
      <vt:lpstr>Дистрибуција патогених узрочника сепсе</vt:lpstr>
      <vt:lpstr>Slide 39</vt:lpstr>
      <vt:lpstr>Клинички знаци сепсе</vt:lpstr>
      <vt:lpstr>Дијагноза сепсе</vt:lpstr>
      <vt:lpstr>Slide 42</vt:lpstr>
      <vt:lpstr>Препоруке иницијалне антимикробне терапије у синдрому сепсе</vt:lpstr>
      <vt:lpstr>Препорука антимикробне терапије у синдрому сепсе</vt:lpstr>
      <vt:lpstr>Хемодинамска потпора у септичном шоку</vt:lpstr>
      <vt:lpstr>Прогностички фактори сепсе</vt:lpstr>
      <vt:lpstr>ХВАЛА НА ПАЖЊИ! </vt:lpstr>
    </vt:vector>
  </TitlesOfParts>
  <Company>Fakultet medicinskih nauka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Predrag Canovic</dc:creator>
  <cp:lastModifiedBy>Iva</cp:lastModifiedBy>
  <cp:revision>52</cp:revision>
  <dcterms:created xsi:type="dcterms:W3CDTF">2020-09-17T21:17:31Z</dcterms:created>
  <dcterms:modified xsi:type="dcterms:W3CDTF">2020-10-01T10:06:03Z</dcterms:modified>
</cp:coreProperties>
</file>