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63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Пета недеља наставе</a:t>
            </a:r>
            <a:endParaRPr lang="sr-Latn-R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болесника</a:t>
            </a:r>
          </a:p>
          <a:p>
            <a:endParaRPr lang="sr-Cyrl-RS" dirty="0"/>
          </a:p>
          <a:p>
            <a:r>
              <a:rPr lang="sr-Cyrl-RS" dirty="0" smtClean="0"/>
              <a:t>Асс.др Јагода Гавриловић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4399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944"/>
    </mc:Choice>
    <mc:Fallback>
      <p:transition spd="slow" advTm="494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Лазаревићев знак (</a:t>
            </a:r>
            <a:r>
              <a:rPr lang="sr-Latn-RS" dirty="0" smtClean="0"/>
              <a:t>Lasegue sign)</a:t>
            </a:r>
            <a:endParaRPr lang="sr-Latn-R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82592" y="2428953"/>
            <a:ext cx="6967470" cy="383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246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265"/>
    </mc:Choice>
    <mc:Fallback>
      <p:transition spd="slow" advTm="6026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Лабораторијске  </a:t>
            </a:r>
            <a:r>
              <a:rPr lang="sr-Cyrl-CS" dirty="0"/>
              <a:t>анализе: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SE</a:t>
            </a:r>
            <a:r>
              <a:rPr lang="sr-Cyrl-CS" dirty="0" smtClean="0"/>
              <a:t> </a:t>
            </a:r>
            <a:r>
              <a:rPr lang="sr-Cyrl-CS" dirty="0"/>
              <a:t>78/први сат</a:t>
            </a:r>
            <a:r>
              <a:rPr lang="sr-Cyrl-CS" dirty="0" smtClean="0"/>
              <a:t>,</a:t>
            </a:r>
          </a:p>
          <a:p>
            <a:r>
              <a:rPr lang="sr-Cyrl-CS" dirty="0" smtClean="0"/>
              <a:t> </a:t>
            </a:r>
            <a:r>
              <a:rPr lang="sr-Latn-CS" dirty="0"/>
              <a:t>L</a:t>
            </a:r>
            <a:r>
              <a:rPr lang="sr-Cyrl-CS" dirty="0"/>
              <a:t>е 19,8 (сегментирани 86%), </a:t>
            </a:r>
            <a:endParaRPr lang="sr-Cyrl-CS" dirty="0" smtClean="0"/>
          </a:p>
          <a:p>
            <a:r>
              <a:rPr lang="sr-Cyrl-CS" dirty="0" smtClean="0"/>
              <a:t> </a:t>
            </a:r>
            <a:r>
              <a:rPr lang="sr-Cyrl-CS" dirty="0"/>
              <a:t>фибриноген 7,5 </a:t>
            </a:r>
            <a:r>
              <a:rPr lang="sr-Latn-CS" dirty="0"/>
              <a:t>g/L, </a:t>
            </a:r>
            <a:endParaRPr lang="sr-Cyrl-RS" dirty="0" smtClean="0"/>
          </a:p>
          <a:p>
            <a:r>
              <a:rPr lang="sr-Cyrl-RS" dirty="0" smtClean="0"/>
              <a:t>Ц реактивни протеин ( ЦРП )</a:t>
            </a:r>
            <a:r>
              <a:rPr lang="sr-Cyrl-CS" dirty="0" smtClean="0"/>
              <a:t>319 </a:t>
            </a:r>
            <a:r>
              <a:rPr lang="sr-Latn-CS" dirty="0"/>
              <a:t>mg/l</a:t>
            </a:r>
            <a:r>
              <a:rPr lang="sr-Cyrl-CS" dirty="0" smtClean="0"/>
              <a:t>,</a:t>
            </a:r>
          </a:p>
          <a:p>
            <a:r>
              <a:rPr lang="sr-Cyrl-CS" dirty="0" smtClean="0"/>
              <a:t>Прокалцитонин  ( ПЦТ )  </a:t>
            </a:r>
            <a:r>
              <a:rPr lang="sr-Cyrl-CS" dirty="0"/>
              <a:t>54 </a:t>
            </a:r>
            <a:r>
              <a:rPr lang="sr-Latn-CS" dirty="0"/>
              <a:t>mmol/L</a:t>
            </a:r>
            <a:r>
              <a:rPr lang="sr-Cyrl-CS" dirty="0" smtClean="0"/>
              <a:t>.</a:t>
            </a:r>
          </a:p>
          <a:p>
            <a:r>
              <a:rPr lang="sr-Cyrl-CS" dirty="0" smtClean="0"/>
              <a:t> </a:t>
            </a:r>
            <a:r>
              <a:rPr lang="sr-Cyrl-CS" dirty="0"/>
              <a:t>гликемија 15,6</a:t>
            </a:r>
            <a:r>
              <a:rPr lang="sr-Latn-CS" dirty="0"/>
              <a:t> mmol/L</a:t>
            </a:r>
            <a:r>
              <a:rPr lang="sr-Cyrl-CS" dirty="0" smtClean="0"/>
              <a:t>.</a:t>
            </a:r>
            <a:r>
              <a:rPr lang="sr-Cyrl-CS" dirty="0"/>
              <a:t> 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456429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3016"/>
    </mc:Choice>
    <mc:Fallback>
      <p:transition spd="slow" advTm="4301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другом делу вежби размотрите  питања  у вези са данашњим предавањем и одговоре на њих</a:t>
            </a:r>
            <a:endParaRPr 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775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03"/>
    </mc:Choice>
    <mc:Fallback>
      <p:transition spd="slow" advTm="920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БОЛЕСНИКА </a:t>
            </a:r>
            <a:endParaRPr 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Болесница </a:t>
            </a:r>
            <a:r>
              <a:rPr lang="sr-Cyrl-CS" dirty="0" smtClean="0"/>
              <a:t> М.Ј.  стара </a:t>
            </a:r>
            <a:r>
              <a:rPr lang="sr-Cyrl-CS" dirty="0"/>
              <a:t>57 </a:t>
            </a:r>
            <a:r>
              <a:rPr lang="sr-Cyrl-CS" dirty="0" smtClean="0"/>
              <a:t>година из Аранђеловца</a:t>
            </a:r>
          </a:p>
          <a:p>
            <a:r>
              <a:rPr lang="sr-Cyrl-CS" dirty="0" smtClean="0"/>
              <a:t>Хетероанамнестички подаци  су  добијени од ћерке , НА , из пратње , јер  болесница због поремећеје стања свести није била способна да даје  податке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716709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192"/>
    </mc:Choice>
    <mc:Fallback>
      <p:transition spd="slow" advTm="1719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ГЛАВНЕ ТЕГОБЕ 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повишена темперетура </a:t>
            </a:r>
            <a:endParaRPr lang="sr-Latn-RS" dirty="0"/>
          </a:p>
          <a:p>
            <a:r>
              <a:rPr lang="sr-Cyrl-CS" dirty="0"/>
              <a:t> </a:t>
            </a:r>
            <a:r>
              <a:rPr lang="sr-Cyrl-CS" dirty="0" smtClean="0"/>
              <a:t>главобоља</a:t>
            </a:r>
            <a:endParaRPr lang="sr-Latn-RS" dirty="0"/>
          </a:p>
          <a:p>
            <a:r>
              <a:rPr lang="sr-Cyrl-CS" dirty="0"/>
              <a:t> </a:t>
            </a:r>
            <a:r>
              <a:rPr lang="sr-Cyrl-CS" dirty="0" smtClean="0"/>
              <a:t>повраћање </a:t>
            </a:r>
            <a:endParaRPr lang="sr-Latn-RS" dirty="0"/>
          </a:p>
          <a:p>
            <a:r>
              <a:rPr lang="sr-Cyrl-CS" dirty="0"/>
              <a:t> </a:t>
            </a:r>
            <a:r>
              <a:rPr lang="sr-Cyrl-CS" dirty="0" smtClean="0"/>
              <a:t>поремећај стања  </a:t>
            </a:r>
            <a:r>
              <a:rPr lang="sr-Cyrl-CS" dirty="0"/>
              <a:t>свести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445144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18"/>
    </mc:Choice>
    <mc:Fallback>
      <p:transition spd="slow" advTm="1001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САДАШЊА БОЛЕСТ 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768958"/>
            <a:ext cx="9601196" cy="34129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r-Cyrl-CS" sz="3000" dirty="0" smtClean="0"/>
              <a:t>Болест </a:t>
            </a:r>
            <a:r>
              <a:rPr lang="sr-Cyrl-CS" sz="3000" dirty="0"/>
              <a:t>је почела 11 дана пре пријема у болницу, са боловима у левом уху</a:t>
            </a:r>
            <a:r>
              <a:rPr lang="sr-Cyrl-CS" sz="3000" dirty="0" smtClean="0"/>
              <a:t>.</a:t>
            </a:r>
          </a:p>
          <a:p>
            <a:pPr marL="0" indent="0">
              <a:buNone/>
            </a:pPr>
            <a:r>
              <a:rPr lang="sr-Cyrl-CS" sz="3000" dirty="0" smtClean="0"/>
              <a:t> </a:t>
            </a:r>
            <a:r>
              <a:rPr lang="sr-Cyrl-CS" sz="3000" dirty="0"/>
              <a:t>Јавила се изабраном лекару </a:t>
            </a:r>
            <a:r>
              <a:rPr lang="sr-Cyrl-CS" sz="3000" dirty="0" smtClean="0"/>
              <a:t>а потом и </a:t>
            </a:r>
            <a:r>
              <a:rPr lang="sr-Cyrl-RS" sz="3000" dirty="0" smtClean="0"/>
              <a:t>оториноларингологу </a:t>
            </a:r>
            <a:r>
              <a:rPr lang="sr-Cyrl-CS" sz="3000" dirty="0" smtClean="0"/>
              <a:t>, </a:t>
            </a:r>
            <a:r>
              <a:rPr lang="sr-Cyrl-CS" sz="3000" dirty="0"/>
              <a:t>који је поставио дијагнозу гнојног отитиса и прописао </a:t>
            </a:r>
            <a:r>
              <a:rPr lang="sr-Latn-CS" sz="3000" dirty="0"/>
              <a:t>Panklav </a:t>
            </a:r>
            <a:r>
              <a:rPr lang="sr-Cyrl-CS" sz="3000" dirty="0" smtClean="0"/>
              <a:t>1000 </a:t>
            </a:r>
            <a:r>
              <a:rPr lang="sr-Latn-CS" sz="3000" dirty="0" smtClean="0"/>
              <a:t>mg</a:t>
            </a:r>
            <a:r>
              <a:rPr lang="sr-Cyrl-CS" sz="3000" dirty="0" smtClean="0"/>
              <a:t> </a:t>
            </a:r>
            <a:r>
              <a:rPr lang="sr-Cyrl-CS" sz="3000" dirty="0"/>
              <a:t>2</a:t>
            </a:r>
            <a:r>
              <a:rPr lang="sr-Latn-CS" sz="3000" dirty="0"/>
              <a:t>x</a:t>
            </a:r>
            <a:r>
              <a:rPr lang="sr-Cyrl-CS" sz="3000" dirty="0"/>
              <a:t>1 дневно. </a:t>
            </a:r>
            <a:endParaRPr lang="sr-Cyrl-CS" sz="3000" dirty="0" smtClean="0"/>
          </a:p>
          <a:p>
            <a:pPr marL="0" indent="0">
              <a:buNone/>
            </a:pPr>
            <a:r>
              <a:rPr lang="sr-Cyrl-CS" sz="3000" dirty="0" smtClean="0"/>
              <a:t>Поменуте </a:t>
            </a:r>
            <a:r>
              <a:rPr lang="sr-Cyrl-CS" sz="3000" dirty="0"/>
              <a:t>лекове је узимала 6 дана али без побољшања, </a:t>
            </a:r>
            <a:r>
              <a:rPr lang="sr-Cyrl-CS" sz="3000" dirty="0" smtClean="0"/>
              <a:t>због чега се јавља на контролни преглед код изабраног лекара</a:t>
            </a:r>
          </a:p>
          <a:p>
            <a:pPr marL="0" indent="0">
              <a:buNone/>
            </a:pPr>
            <a:r>
              <a:rPr lang="sr-Cyrl-CS" dirty="0" smtClean="0"/>
              <a:t>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416112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8063"/>
    </mc:Choice>
    <mc:Fallback>
      <p:transition spd="slow" advTm="3806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dirty="0"/>
              <a:t>Изабрани лакар болесници  прописује ињекције  пеницилина 1600000 иј им на  24 х.</a:t>
            </a:r>
          </a:p>
          <a:p>
            <a:pPr marL="0" indent="0">
              <a:buNone/>
            </a:pPr>
            <a:r>
              <a:rPr lang="sr-Cyrl-CS" dirty="0"/>
              <a:t>Након друге ињекције пеницилина , у вечерњим сатима пацијенткиња постаје дезоријентисана и поспана, неадекватно одговара на питања</a:t>
            </a:r>
            <a:r>
              <a:rPr lang="sr-Cyrl-CS" dirty="0" smtClean="0"/>
              <a:t>, те је  </a:t>
            </a:r>
            <a:r>
              <a:rPr lang="sr-Cyrl-CS" dirty="0"/>
              <a:t>ћерка  телефоном контактира СХП </a:t>
            </a:r>
          </a:p>
          <a:p>
            <a:pPr marL="0" indent="0">
              <a:buNone/>
            </a:pPr>
            <a:r>
              <a:rPr lang="sr-Cyrl-CS" dirty="0"/>
              <a:t>Болесница је колима СХП превежена  у Клинику за инфективне болести</a:t>
            </a:r>
          </a:p>
          <a:p>
            <a:pPr marL="0" indent="0">
              <a:buNone/>
            </a:pPr>
            <a:r>
              <a:rPr lang="sr-Cyrl-CS" dirty="0"/>
              <a:t>Након прегледа инфектолога  задржана је  на болничком лечењу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503944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984"/>
    </mc:Choice>
    <mc:Fallback>
      <p:transition spd="slow" advTm="3798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 АНАМНЕЗА</a:t>
            </a:r>
            <a: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Ћерка негира </a:t>
            </a:r>
            <a:r>
              <a:rPr lang="sr-Cyrl-CS" dirty="0"/>
              <a:t>алергију на лекове </a:t>
            </a:r>
            <a:endParaRPr lang="sr-Cyrl-CS" dirty="0" smtClean="0"/>
          </a:p>
          <a:p>
            <a:r>
              <a:rPr lang="sr-Cyrl-CS" dirty="0" smtClean="0"/>
              <a:t>Добијен </a:t>
            </a:r>
            <a:r>
              <a:rPr lang="sr-Cyrl-CS" dirty="0"/>
              <a:t>податак да се 10 година лечи од дијабетеса и прима </a:t>
            </a:r>
            <a:r>
              <a:rPr lang="sr-Cyrl-CS" dirty="0" smtClean="0"/>
              <a:t>инсулин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219836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094"/>
    </mc:Choice>
    <mc:Fallback>
      <p:transition spd="slow" advTm="1209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Физикални налаз  по системима</a:t>
            </a:r>
            <a:endParaRPr lang="sr-Lat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CS" dirty="0"/>
              <a:t>При пријему болесница је сопорозна, реагује на грубе дражи, вербални контакт се не успоставља ,фебрилна</a:t>
            </a:r>
            <a:r>
              <a:rPr lang="sr-Cyrl-CS" dirty="0" smtClean="0"/>
              <a:t>, 39,8 </a:t>
            </a:r>
            <a:r>
              <a:rPr lang="sr-Cyrl-CS" dirty="0"/>
              <a:t>Ц </a:t>
            </a:r>
            <a:r>
              <a:rPr lang="sr-Cyrl-CS" dirty="0" smtClean="0"/>
              <a:t>, тахикардична </a:t>
            </a:r>
            <a:r>
              <a:rPr lang="sr-Cyrl-CS" dirty="0"/>
              <a:t>112/мин, тахипноична, 27 респирација /мин, </a:t>
            </a:r>
            <a:r>
              <a:rPr lang="sr-Cyrl-RS" dirty="0" smtClean="0"/>
              <a:t>аниктерична</a:t>
            </a:r>
            <a:r>
              <a:rPr lang="sr-Cyrl-RS" dirty="0"/>
              <a:t>, ацијанотична, без оспе и знакова  хеморагијског  </a:t>
            </a:r>
            <a:r>
              <a:rPr lang="sr-Cyrl-RS" dirty="0" smtClean="0"/>
              <a:t>синдрома.</a:t>
            </a:r>
            <a:endParaRPr lang="sr-Cyrl-CS" dirty="0"/>
          </a:p>
          <a:p>
            <a:r>
              <a:rPr lang="sr-Cyrl-CS" dirty="0" smtClean="0"/>
              <a:t>Аускултаторно на </a:t>
            </a:r>
            <a:r>
              <a:rPr lang="sr-Cyrl-CS" dirty="0"/>
              <a:t>плућима нормалан дисајни шум, без  пропратних звучних </a:t>
            </a:r>
            <a:r>
              <a:rPr lang="sr-Cyrl-CS" dirty="0" smtClean="0"/>
              <a:t>феномена</a:t>
            </a:r>
          </a:p>
          <a:p>
            <a:r>
              <a:rPr lang="sr-Cyrl-CS" dirty="0"/>
              <a:t>С</a:t>
            </a:r>
            <a:r>
              <a:rPr lang="sr-Cyrl-CS" dirty="0" smtClean="0"/>
              <a:t>рчана </a:t>
            </a:r>
            <a:r>
              <a:rPr lang="sr-Cyrl-CS" dirty="0"/>
              <a:t>радња тахикардична</a:t>
            </a:r>
            <a:r>
              <a:rPr lang="sr-Latn-CS" dirty="0"/>
              <a:t>, </a:t>
            </a:r>
            <a:r>
              <a:rPr lang="sr-Cyrl-CS" dirty="0"/>
              <a:t>тонови добро чујни,без шумова</a:t>
            </a:r>
            <a:r>
              <a:rPr lang="sr-Cyrl-CS" dirty="0" smtClean="0"/>
              <a:t>,</a:t>
            </a:r>
            <a:r>
              <a:rPr lang="sr-Cyrl-CS" dirty="0"/>
              <a:t> ТА 130/80</a:t>
            </a:r>
            <a:r>
              <a:rPr lang="sr-Latn-CS" dirty="0"/>
              <a:t> </a:t>
            </a:r>
            <a:r>
              <a:rPr lang="sr-Latn-CS" dirty="0" smtClean="0"/>
              <a:t>mmHg. </a:t>
            </a:r>
            <a:endParaRPr lang="sr-Cyrl-RS" dirty="0" smtClean="0"/>
          </a:p>
          <a:p>
            <a:r>
              <a:rPr lang="sr-Latn-CS" dirty="0" smtClean="0"/>
              <a:t>A</a:t>
            </a:r>
            <a:r>
              <a:rPr lang="sr-Cyrl-CS" dirty="0"/>
              <a:t>бдомен у равни грудног коша, мек, прати респираторне покрете, безболан. Јетра и слезина у физиолошким границама. </a:t>
            </a:r>
            <a:endParaRPr lang="sr-Cyrl-CS" dirty="0" smtClean="0"/>
          </a:p>
          <a:p>
            <a:r>
              <a:rPr lang="sr-Cyrl-CS" b="1" dirty="0" smtClean="0"/>
              <a:t>Менингеални </a:t>
            </a:r>
            <a:r>
              <a:rPr lang="sr-Cyrl-CS" b="1" dirty="0"/>
              <a:t>знаци позитивни</a:t>
            </a:r>
            <a:r>
              <a:rPr lang="sr-Cyrl-CS" dirty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63235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2958"/>
    </mc:Choice>
    <mc:Fallback>
      <p:transition spd="slow" advTm="4295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3713"/>
            <a:ext cx="12192000" cy="6857999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070501" y="0"/>
            <a:ext cx="5454199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dirty="0" smtClean="0"/>
              <a:t>Знак Бруджинског </a:t>
            </a:r>
            <a:endParaRPr lang="sr-Latn-R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351844"/>
            <a:ext cx="456770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dirty="0" smtClean="0"/>
              <a:t>Укочен врат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630154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0006"/>
    </mc:Choice>
    <mc:Fallback>
      <p:transition spd="slow" advTm="7000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Кернигов знак</a:t>
            </a:r>
            <a:endParaRPr lang="sr-Latn-R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400" y="2285999"/>
            <a:ext cx="9601200" cy="3410066"/>
          </a:xfrm>
        </p:spPr>
      </p:pic>
    </p:spTree>
    <p:extLst>
      <p:ext uri="{BB962C8B-B14F-4D97-AF65-F5344CB8AC3E}">
        <p14:creationId xmlns:p14="http://schemas.microsoft.com/office/powerpoint/2010/main" xmlns="" val="477028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8053"/>
    </mc:Choice>
    <mc:Fallback>
      <p:transition spd="slow" advTm="4805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</TotalTime>
  <Words>359</Words>
  <Application>Microsoft Office PowerPoint</Application>
  <PresentationFormat>Custom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Organic</vt:lpstr>
      <vt:lpstr>Пета недеља наставе</vt:lpstr>
      <vt:lpstr>ПРИКАЗ БОЛЕСНИКА </vt:lpstr>
      <vt:lpstr>ГЛАВНЕ ТЕГОБЕ  </vt:lpstr>
      <vt:lpstr>САДАШЊА БОЛЕСТ  </vt:lpstr>
      <vt:lpstr>Slide 5</vt:lpstr>
      <vt:lpstr>ЛИЧНА АНАМНЕЗА </vt:lpstr>
      <vt:lpstr>Физикални налаз  по системима</vt:lpstr>
      <vt:lpstr>Slide 8</vt:lpstr>
      <vt:lpstr>Кернигов знак</vt:lpstr>
      <vt:lpstr>Лазаревићев знак (Lasegue sign)</vt:lpstr>
      <vt:lpstr>Лабораторијске  анализе:</vt:lpstr>
      <vt:lpstr>Slide 12</vt:lpstr>
    </vt:vector>
  </TitlesOfParts>
  <Company>KBCKragujevac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Пета недеља наставе</dc:title>
  <dc:creator>Jagoda Gavrilović</dc:creator>
  <cp:lastModifiedBy>Iva</cp:lastModifiedBy>
  <cp:revision>15</cp:revision>
  <dcterms:created xsi:type="dcterms:W3CDTF">2020-09-14T13:32:13Z</dcterms:created>
  <dcterms:modified xsi:type="dcterms:W3CDTF">2020-10-01T10:16:29Z</dcterms:modified>
</cp:coreProperties>
</file>