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43A41E-9112-4337-9C58-49F9173A5BB3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48C5564-A229-476D-A76A-B731264BC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dirty="0" smtClean="0">
                <a:latin typeface="Calibri" pitchFamily="34" charset="0"/>
                <a:cs typeface="Calibri" pitchFamily="34" charset="0"/>
              </a:rPr>
              <a:t>Инфективне болести</a:t>
            </a:r>
            <a:r>
              <a:rPr lang="sr-Cyrl-CS" dirty="0" smtClean="0"/>
              <a:t/>
            </a:r>
            <a:br>
              <a:rPr lang="sr-Cyrl-C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r-Cyrl-CS" sz="2800" dirty="0" smtClean="0">
                <a:latin typeface="Calibri" pitchFamily="34" charset="0"/>
                <a:cs typeface="Calibri" pitchFamily="34" charset="0"/>
              </a:rPr>
              <a:t>КЛИНИЧКИ ПРОБЛЕМ БАКТЕРИЈСКЕ ИНФЕКЦИЈЕ ЦЕНТРАЛНОГ НЕРВНОГ СИСТЕМА</a:t>
            </a:r>
          </a:p>
          <a:p>
            <a:endParaRPr lang="en-US" dirty="0"/>
          </a:p>
        </p:txBody>
      </p:sp>
    </p:spTree>
  </p:cSld>
  <p:clrMapOvr>
    <a:masterClrMapping/>
  </p:clrMapOvr>
  <p:transition advTm="690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92500" lnSpcReduction="10000"/>
          </a:bodyPr>
          <a:lstStyle/>
          <a:p>
            <a:pPr marL="173038" indent="-173038">
              <a:lnSpc>
                <a:spcPct val="110000"/>
              </a:lnSpc>
            </a:pPr>
            <a:r>
              <a:rPr lang="sr-Cyrl-R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Биохемиске анализе: </a:t>
            </a:r>
          </a:p>
          <a:p>
            <a:pPr marL="173038" indent="-173038">
              <a:lnSpc>
                <a:spcPct val="110000"/>
              </a:lnSpc>
            </a:pPr>
            <a:endParaRPr lang="sr-Cyrl-RS" sz="26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CRP: 31</a:t>
            </a:r>
            <a:r>
              <a:rPr lang="sr-Cyrl-R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mg/l,</a:t>
            </a:r>
            <a:endParaRPr lang="sr-Cyrl-RS" sz="26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Cyrl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ф</a:t>
            </a:r>
            <a:r>
              <a:rPr lang="sr-Cyrl-R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ибриноген 7</a:t>
            </a: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sr-Cyrl-R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g/l,</a:t>
            </a:r>
            <a:endParaRPr lang="sr-Cyrl-RS" sz="26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албумини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32 g/l,</a:t>
            </a:r>
            <a:endParaRPr lang="sr-Cyrl-R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уреја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: 10 mmol/l,</a:t>
            </a:r>
            <a:endParaRPr lang="sr-Cyrl-R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креатинин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1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15 mmol/l, </a:t>
            </a:r>
            <a:endParaRPr lang="sr-Cyrl-R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Cyrl-R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гликемија</a:t>
            </a: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sr-Cyrl-R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15,6</a:t>
            </a: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mmol/l, </a:t>
            </a:r>
            <a:endParaRPr lang="sr-Cyrl-RS" sz="26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билирубин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укупни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): 22 mmol/l,</a:t>
            </a:r>
            <a:endParaRPr lang="sr-Cyrl-R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билирубин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директни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): 4 mmol/l</a:t>
            </a: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marL="173038" indent="-173038">
              <a:lnSpc>
                <a:spcPct val="110000"/>
              </a:lnSpc>
            </a:pP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S-AST: </a:t>
            </a:r>
            <a:r>
              <a:rPr lang="sr-Cyrl-R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45</a:t>
            </a: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U/l,</a:t>
            </a:r>
            <a:endParaRPr lang="sr-Cyrl-RS" sz="26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S-ALT: </a:t>
            </a:r>
            <a:r>
              <a:rPr lang="sr-Cyrl-R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50</a:t>
            </a: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U/l,</a:t>
            </a:r>
            <a:endParaRPr lang="sr-Cyrl-RS" sz="26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10000"/>
              </a:lnSpc>
            </a:pPr>
            <a:r>
              <a:rPr lang="sr-Latn-CS" sz="2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gGT: 120 U/l,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advTm="2842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85000" lnSpcReduction="20000"/>
          </a:bodyPr>
          <a:lstStyle/>
          <a:p>
            <a:pPr marL="173038" indent="-173038">
              <a:lnSpc>
                <a:spcPct val="120000"/>
              </a:lnSpc>
            </a:pPr>
            <a:r>
              <a:rPr lang="sr-Cyrl-C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Микробиолошке</a:t>
            </a:r>
            <a:r>
              <a:rPr lang="sr-Latn-C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анализе</a:t>
            </a:r>
            <a:r>
              <a:rPr lang="sr-Latn-C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sr-Cyrl-RS" sz="26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endParaRPr lang="sr-Cyrl-RS" sz="26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брис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ждрела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носа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: Ø,</a:t>
            </a:r>
            <a:endParaRPr lang="sr-Cyrl-R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две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хемокултуре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у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раду</a:t>
            </a: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, </a:t>
            </a:r>
          </a:p>
          <a:p>
            <a:pPr marL="173038" indent="-173038">
              <a:lnSpc>
                <a:spcPct val="120000"/>
              </a:lnSpc>
              <a:buNone/>
            </a:pPr>
            <a:endParaRPr lang="sr-Latn-C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endParaRPr lang="sr-Latn-CS" sz="2600" b="1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Додатна</a:t>
            </a:r>
            <a:r>
              <a:rPr lang="sr-Latn-C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дијагностика</a:t>
            </a:r>
            <a:endParaRPr lang="sr-Cyrl-RS" sz="26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endParaRPr lang="sr-Cyrl-RS" sz="26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ОРЛ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преглед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Otitis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media </a:t>
            </a:r>
            <a:r>
              <a:rPr lang="en-US" sz="2600" dirty="0" err="1" smtClean="0">
                <a:latin typeface="Calibri" pitchFamily="34" charset="0"/>
                <a:cs typeface="Calibri" pitchFamily="34" charset="0"/>
              </a:rPr>
              <a:t>suppurativa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 lat. sin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Latn-RS" sz="2600" smtClean="0">
                <a:latin typeface="Calibri" pitchFamily="34" charset="0"/>
                <a:cs typeface="Calibri" pitchFamily="34" charset="0"/>
              </a:rPr>
              <a:t>Rtg</a:t>
            </a:r>
            <a:r>
              <a:rPr lang="sr-Cyrl-RS" sz="260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плућа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налаз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уредан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Ултразвучни преглед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абдомена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јетра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хетерогена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стеатозна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увећана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уздужног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промера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14,6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цм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жучни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путеви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нису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дилатирани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Слезина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уздужног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промера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13,2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цм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бубрезима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обострано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знаци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микролитијазе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26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advTm="4473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sr-Cyrl-RS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sr-Cyrl-RS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sr-Cyrl-RS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sr-Cyrl-RS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sr-Cyrl-CS" dirty="0" smtClean="0">
                <a:solidFill>
                  <a:schemeClr val="accent1"/>
                </a:solidFill>
              </a:rPr>
              <a:t>ПИТАЊА</a:t>
            </a:r>
            <a:r>
              <a:rPr lang="sr-Latn-CS" dirty="0" smtClean="0">
                <a:solidFill>
                  <a:schemeClr val="accent1"/>
                </a:solidFill>
              </a:rPr>
              <a:t>,</a:t>
            </a:r>
            <a:r>
              <a:rPr lang="sr-Cyrl-CS" dirty="0" smtClean="0">
                <a:solidFill>
                  <a:schemeClr val="accent1"/>
                </a:solidFill>
              </a:rPr>
              <a:t>ОДГОВОРИ</a:t>
            </a:r>
            <a:r>
              <a:rPr lang="sr-Latn-CS" dirty="0" smtClean="0">
                <a:solidFill>
                  <a:schemeClr val="accent1"/>
                </a:solidFill>
              </a:rPr>
              <a:t> </a:t>
            </a:r>
            <a:r>
              <a:rPr lang="sr-Cyrl-CS" dirty="0" smtClean="0">
                <a:solidFill>
                  <a:schemeClr val="accent1"/>
                </a:solidFill>
              </a:rPr>
              <a:t>И</a:t>
            </a:r>
            <a:r>
              <a:rPr lang="sr-Latn-CS" dirty="0" smtClean="0">
                <a:solidFill>
                  <a:schemeClr val="accent1"/>
                </a:solidFill>
              </a:rPr>
              <a:t> </a:t>
            </a:r>
            <a:r>
              <a:rPr lang="sr-Cyrl-CS" dirty="0" smtClean="0">
                <a:solidFill>
                  <a:schemeClr val="accent1"/>
                </a:solidFill>
              </a:rPr>
              <a:t>КОМЕНТАРИ</a:t>
            </a:r>
            <a:endParaRPr lang="sr-Latn-CS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advTm="1450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sr-Cyrl-CS" b="1" dirty="0" smtClean="0">
              <a:solidFill>
                <a:srgbClr val="FFFF00"/>
              </a:solidFill>
              <a:latin typeface="Tahoma" pitchFamily="34" charset="0"/>
            </a:endParaRPr>
          </a:p>
          <a:p>
            <a:pPr>
              <a:lnSpc>
                <a:spcPct val="120000"/>
              </a:lnSpc>
            </a:pPr>
            <a:endParaRPr lang="sr-Cyrl-CS" b="1" dirty="0" smtClean="0">
              <a:solidFill>
                <a:srgbClr val="FFFF00"/>
              </a:solidFill>
              <a:latin typeface="Tahoma" pitchFamily="34" charset="0"/>
            </a:endParaRPr>
          </a:p>
          <a:p>
            <a:pPr>
              <a:lnSpc>
                <a:spcPct val="120000"/>
              </a:lnSpc>
            </a:pPr>
            <a:r>
              <a:rPr lang="sr-Cyrl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Генералије</a:t>
            </a:r>
            <a:r>
              <a:rPr lang="sr-Latn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sr-Latn-CS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бо</a:t>
            </a:r>
            <a:r>
              <a:rPr lang="sr-Cyrl-RS" dirty="0" smtClean="0">
                <a:latin typeface="Calibri" pitchFamily="34" charset="0"/>
                <a:cs typeface="Calibri" pitchFamily="34" charset="0"/>
              </a:rPr>
              <a:t>лесник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Н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.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Н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пол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-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мушки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стар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 57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година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радник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живи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у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граду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.</a:t>
            </a:r>
            <a:endParaRPr lang="sr-Latn-CS" b="1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endParaRPr lang="sr-Latn-CS" b="1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sr-Cyrl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Датум</a:t>
            </a:r>
            <a:r>
              <a:rPr lang="sr-Latn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хоспитализације</a:t>
            </a:r>
            <a:r>
              <a:rPr lang="sr-Latn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sr-Latn-CS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20. 02. 20</a:t>
            </a:r>
            <a:r>
              <a:rPr lang="sr-Cyrl-RS" dirty="0" smtClean="0">
                <a:latin typeface="Calibri" pitchFamily="34" charset="0"/>
                <a:cs typeface="Calibri" pitchFamily="34" charset="0"/>
              </a:rPr>
              <a:t>20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sr-Cyrl-CS" dirty="0" smtClean="0">
                <a:latin typeface="Calibri" pitchFamily="34" charset="0"/>
                <a:cs typeface="Calibri" pitchFamily="34" charset="0"/>
              </a:rPr>
              <a:t>године</a:t>
            </a:r>
            <a:r>
              <a:rPr lang="sr-Latn-CS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advTm="151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fontScale="25000" lnSpcReduction="20000"/>
          </a:bodyPr>
          <a:lstStyle/>
          <a:p>
            <a:pPr marL="173038" indent="-173038">
              <a:lnSpc>
                <a:spcPct val="105000"/>
              </a:lnSpc>
            </a:pPr>
            <a:r>
              <a:rPr lang="sr-Cyrl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Анамнеза</a:t>
            </a:r>
            <a:r>
              <a:rPr lang="sr-Latn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sr-Cyrl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подаци</a:t>
            </a:r>
            <a:r>
              <a:rPr lang="sr-Latn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добијени</a:t>
            </a:r>
            <a:r>
              <a:rPr lang="sr-Latn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хетероанамнестички</a:t>
            </a:r>
            <a:r>
              <a:rPr lang="sr-Latn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173038" indent="-173038">
              <a:lnSpc>
                <a:spcPct val="105000"/>
              </a:lnSpc>
            </a:pPr>
            <a:endParaRPr lang="sr-Latn-CS" sz="5000" b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05000"/>
              </a:lnSpc>
            </a:pPr>
            <a:r>
              <a:rPr lang="sr-Cyrl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Главне</a:t>
            </a:r>
            <a:r>
              <a:rPr lang="sr-Latn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тегобе</a:t>
            </a:r>
            <a:r>
              <a:rPr lang="sr-Latn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sr-Latn-CS" sz="96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повишена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температура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бол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у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левом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уху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главобоља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повраћање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поремећај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8000" dirty="0" smtClean="0">
                <a:latin typeface="Calibri" pitchFamily="34" charset="0"/>
                <a:cs typeface="Calibri" pitchFamily="34" charset="0"/>
              </a:rPr>
              <a:t>свести</a:t>
            </a:r>
            <a:r>
              <a:rPr lang="sr-Latn-CS" sz="8000" dirty="0" smtClean="0">
                <a:latin typeface="Calibri" pitchFamily="34" charset="0"/>
                <a:cs typeface="Calibri" pitchFamily="34" charset="0"/>
              </a:rPr>
              <a:t>.</a:t>
            </a:r>
            <a:endParaRPr lang="sr-Latn-CS" sz="8000" b="1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05000"/>
              </a:lnSpc>
            </a:pPr>
            <a:endParaRPr lang="sr-Latn-CS" sz="5000" b="1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05000"/>
              </a:lnSpc>
            </a:pPr>
            <a:r>
              <a:rPr lang="sr-Cyrl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Садашња</a:t>
            </a:r>
            <a:r>
              <a:rPr lang="sr-Latn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болест</a:t>
            </a:r>
            <a:r>
              <a:rPr lang="sr-Latn-CS" sz="9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sr-Cyrl-RS" sz="80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05000"/>
              </a:lnSpc>
            </a:pPr>
            <a:r>
              <a:rPr lang="sr-Cyrl-CS" sz="8000" dirty="0" smtClean="0"/>
              <a:t>09. 02. 2020. (11 дана пре пријема): бол у левом уху и повишена температура до 38°С, </a:t>
            </a:r>
          </a:p>
          <a:p>
            <a:pPr marL="173038" indent="-173038">
              <a:lnSpc>
                <a:spcPct val="105000"/>
              </a:lnSpc>
            </a:pPr>
            <a:r>
              <a:rPr lang="sr-Cyrl-CS" sz="8000" dirty="0" smtClean="0"/>
              <a:t>12. 02. 2020.: главобоља, повраћао у два наврата,</a:t>
            </a:r>
          </a:p>
          <a:p>
            <a:pPr marL="173038" indent="-173038">
              <a:lnSpc>
                <a:spcPct val="105000"/>
              </a:lnSpc>
            </a:pPr>
            <a:r>
              <a:rPr lang="sr-Cyrl-CS" sz="8000" dirty="0" smtClean="0"/>
              <a:t>13. 02. 2020. год.: лекар опште праксе прописује таб. </a:t>
            </a:r>
            <a:r>
              <a:rPr lang="sr-Cyrl-CS" sz="8000" smtClean="0"/>
              <a:t>Панклав 1000 </a:t>
            </a:r>
            <a:r>
              <a:rPr lang="sr-Cyrl-CS" sz="8000" dirty="0" smtClean="0"/>
              <a:t>2x1, уз антипиретик по потреби</a:t>
            </a:r>
          </a:p>
          <a:p>
            <a:pPr marL="173038" indent="-173038">
              <a:lnSpc>
                <a:spcPct val="105000"/>
              </a:lnSpc>
            </a:pPr>
            <a:r>
              <a:rPr lang="sr-Cyrl-CS" sz="8000" dirty="0" smtClean="0"/>
              <a:t>18. 02. 2020.: повраћао у више наврата, температура до 39°С, јака главобоља,</a:t>
            </a:r>
          </a:p>
          <a:p>
            <a:pPr marL="173038" indent="-173038">
              <a:lnSpc>
                <a:spcPct val="105000"/>
              </a:lnSpc>
            </a:pPr>
            <a:r>
              <a:rPr lang="sr-Cyrl-CS" sz="8000" dirty="0" smtClean="0"/>
              <a:t>19. 02. 2020.: упућен код ОРЛ специјалисте који констатује упалу средњег уха са леве стране и прописује пеницилин и.м. у трајању од 7 дана,</a:t>
            </a:r>
          </a:p>
          <a:p>
            <a:pPr marL="173038" indent="-173038">
              <a:lnSpc>
                <a:spcPct val="105000"/>
              </a:lnSpc>
            </a:pPr>
            <a:r>
              <a:rPr lang="sr-Cyrl-CS" sz="8000" dirty="0" smtClean="0"/>
              <a:t>20. 02. 2020.: постаје поспан, тешко се са њим успоставља контакт, па га упућују на Инфективну клинику, где је задржан на лечењу.</a:t>
            </a:r>
          </a:p>
          <a:p>
            <a:endParaRPr lang="en-US" dirty="0"/>
          </a:p>
        </p:txBody>
      </p:sp>
    </p:spTree>
  </p:cSld>
  <p:clrMapOvr>
    <a:masterClrMapping/>
  </p:clrMapOvr>
  <p:transition advTm="8879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214422"/>
            <a:ext cx="8183880" cy="4143404"/>
          </a:xfrm>
        </p:spPr>
        <p:txBody>
          <a:bodyPr>
            <a:normAutofit fontScale="55000" lnSpcReduction="20000"/>
          </a:bodyPr>
          <a:lstStyle/>
          <a:p>
            <a:pPr marL="173038" indent="-173038"/>
            <a:endParaRPr lang="sr-Cyrl-CS" sz="3200" b="1" dirty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Анамнеза</a:t>
            </a:r>
            <a:r>
              <a:rPr lang="sr-Latn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по</a:t>
            </a:r>
            <a:r>
              <a:rPr lang="sr-Latn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системима</a:t>
            </a:r>
            <a:r>
              <a:rPr lang="sr-Latn-CS" sz="44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 </a:t>
            </a:r>
            <a:endParaRPr lang="sr-Cyrl-RS" sz="44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buNone/>
            </a:pP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није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имао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тегобе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од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стране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других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органа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органских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система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.</a:t>
            </a:r>
            <a:endParaRPr lang="sr-Latn-CS" sz="3600" b="1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endParaRPr lang="sr-Latn-CS" sz="3200" b="1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Лична</a:t>
            </a:r>
            <a:r>
              <a:rPr lang="sr-Latn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анамнеза</a:t>
            </a:r>
            <a:r>
              <a:rPr lang="sr-Latn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 </a:t>
            </a:r>
            <a:endParaRPr lang="sr-Cyrl-RS" sz="44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endParaRPr lang="sr-Cyrl-RS" sz="36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RS" sz="3600" dirty="0" smtClean="0">
                <a:latin typeface="Calibri" pitchFamily="34" charset="0"/>
                <a:cs typeface="Calibri" pitchFamily="34" charset="0"/>
              </a:rPr>
              <a:t>дијабетичар, на инсулинској терапији,</a:t>
            </a:r>
          </a:p>
          <a:p>
            <a:pPr marL="173038" indent="-173038"/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три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године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уназад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лечи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се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од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хроничне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упале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левог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уха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3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није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алергичан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на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лекове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храну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.</a:t>
            </a:r>
            <a:endParaRPr lang="sr-Latn-CS" sz="3600" b="1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endParaRPr lang="sr-Latn-CS" sz="3200" b="1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Породична</a:t>
            </a:r>
            <a:r>
              <a:rPr lang="sr-Latn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анамнеза</a:t>
            </a:r>
            <a:r>
              <a:rPr lang="sr-Cyrl-RS" sz="4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 </a:t>
            </a:r>
          </a:p>
          <a:p>
            <a:pPr marL="173038" indent="-173038"/>
            <a:endParaRPr lang="sr-Cyrl-RS" sz="32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отац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умро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од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алкохолне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цирозе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јетре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3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мајка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умрла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од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срчане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3600" dirty="0" smtClean="0">
                <a:latin typeface="Calibri" pitchFamily="34" charset="0"/>
                <a:cs typeface="Calibri" pitchFamily="34" charset="0"/>
              </a:rPr>
              <a:t>болести</a:t>
            </a:r>
            <a:r>
              <a:rPr lang="sr-Latn-CS" sz="36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36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advTm="3414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785794"/>
            <a:ext cx="8183880" cy="5072098"/>
          </a:xfrm>
        </p:spPr>
        <p:txBody>
          <a:bodyPr>
            <a:normAutofit/>
          </a:bodyPr>
          <a:lstStyle/>
          <a:p>
            <a:pPr marL="173038" indent="-173038"/>
            <a:endParaRPr lang="sr-Cyrl-CS" b="1" dirty="0" smtClean="0">
              <a:solidFill>
                <a:srgbClr val="FFFF00"/>
              </a:solidFill>
            </a:endParaRPr>
          </a:p>
          <a:p>
            <a:pPr marL="173038" indent="-173038"/>
            <a:r>
              <a:rPr lang="sr-Cyrl-CS" sz="2400" b="1" dirty="0" smtClean="0">
                <a:solidFill>
                  <a:schemeClr val="accent1"/>
                </a:solidFill>
              </a:rPr>
              <a:t>Социо</a:t>
            </a:r>
            <a:r>
              <a:rPr lang="sr-Latn-CS" sz="2400" b="1" dirty="0" smtClean="0">
                <a:solidFill>
                  <a:schemeClr val="accent1"/>
                </a:solidFill>
              </a:rPr>
              <a:t>-</a:t>
            </a:r>
            <a:r>
              <a:rPr lang="sr-Cyrl-CS" sz="2400" b="1" dirty="0" smtClean="0">
                <a:solidFill>
                  <a:schemeClr val="accent1"/>
                </a:solidFill>
              </a:rPr>
              <a:t>епидемиолошка</a:t>
            </a:r>
            <a:r>
              <a:rPr lang="sr-Latn-CS" sz="2400" b="1" dirty="0" smtClean="0">
                <a:solidFill>
                  <a:schemeClr val="accent1"/>
                </a:solidFill>
              </a:rPr>
              <a:t> </a:t>
            </a:r>
            <a:r>
              <a:rPr lang="sr-Cyrl-CS" sz="2400" b="1" dirty="0" smtClean="0">
                <a:solidFill>
                  <a:schemeClr val="accent1"/>
                </a:solidFill>
              </a:rPr>
              <a:t>анакета</a:t>
            </a:r>
            <a:endParaRPr lang="sr-Cyrl-RS" sz="2400" b="1" dirty="0" smtClean="0">
              <a:solidFill>
                <a:schemeClr val="accent1"/>
              </a:solidFill>
            </a:endParaRPr>
          </a:p>
          <a:p>
            <a:pPr marL="173038" indent="-173038"/>
            <a:endParaRPr lang="sr-Cyrl-RS" sz="20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живи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градским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условима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кући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лошим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социјалним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материјалним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условима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градска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вода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канализација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),</a:t>
            </a:r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ради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као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физички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радник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приватној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фирми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нема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уредне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хигијенске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навике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нередовно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се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храни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често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конзумира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алкохол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advTm="2055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/>
          </a:bodyPr>
          <a:lstStyle/>
          <a:p>
            <a:pPr marL="173038" indent="-173038"/>
            <a:r>
              <a:rPr lang="sr-Cyrl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Физклани</a:t>
            </a:r>
            <a:r>
              <a:rPr lang="sr-Latn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налаз</a:t>
            </a:r>
            <a:endParaRPr lang="sr-Latn-CS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endParaRPr lang="sr-Latn-CS" sz="24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Општа</a:t>
            </a:r>
            <a:r>
              <a:rPr lang="sr-Latn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инспекција</a:t>
            </a:r>
            <a:r>
              <a:rPr lang="sr-Latn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sr-Cyrl-RS" sz="24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endParaRPr lang="sr-Cyrl-RS" sz="22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фебрилан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преко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39°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С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сопорозан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реагује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на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грубље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јаче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дражи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),</a:t>
            </a:r>
          </a:p>
          <a:p>
            <a:pPr marL="173038" indent="-173038"/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в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ербали контакт се не успоставља</a:t>
            </a:r>
          </a:p>
          <a:p>
            <a:pPr marL="173038" indent="-173038"/>
            <a:endParaRPr lang="sr-Latn-CS" sz="24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Глава</a:t>
            </a:r>
            <a:r>
              <a:rPr lang="sr-Latn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и</a:t>
            </a:r>
            <a:r>
              <a:rPr lang="sr-Latn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врат</a:t>
            </a:r>
            <a:r>
              <a:rPr lang="sr-Latn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sr-Cyrl-RS" sz="24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endParaRPr lang="sr-Cyrl-RS" sz="22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леви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трагус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осетљив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на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палпацију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/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врат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ригидан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отежана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антефлексија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),</a:t>
            </a:r>
          </a:p>
          <a:p>
            <a:endParaRPr lang="en-US" dirty="0"/>
          </a:p>
        </p:txBody>
      </p:sp>
    </p:spTree>
  </p:cSld>
  <p:clrMapOvr>
    <a:masterClrMapping/>
  </p:clrMapOvr>
  <p:transition advTm="2850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13160"/>
          </a:xfrm>
        </p:spPr>
        <p:txBody>
          <a:bodyPr>
            <a:normAutofit fontScale="85000" lnSpcReduction="20000"/>
          </a:bodyPr>
          <a:lstStyle/>
          <a:p>
            <a:pPr marL="173038" indent="-173038">
              <a:lnSpc>
                <a:spcPct val="120000"/>
              </a:lnSpc>
            </a:pPr>
            <a:endParaRPr lang="en-US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Грудни</a:t>
            </a:r>
            <a:r>
              <a:rPr lang="sr-Latn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кош</a:t>
            </a:r>
            <a:r>
              <a:rPr lang="sr-Latn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sr-Cyrl-RS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endParaRPr lang="sr-Cyrl-RS" sz="26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срчана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акција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римтична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тахикардична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фр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96/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мин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),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тонови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јасни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нема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шумова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ТА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1</a:t>
            </a: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30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8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0 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mmHg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плућима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нормалан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дисајни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звук</a:t>
            </a:r>
            <a:endParaRPr lang="sr-Latn-CS" sz="2600" b="1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endParaRPr lang="sr-Latn-CS" sz="2600" b="1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Абдомен</a:t>
            </a:r>
            <a:r>
              <a:rPr lang="sr-Latn-CS" sz="26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sr-Cyrl-RS" sz="26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endParaRPr lang="sr-Cyrl-RS" sz="26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мекан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неосетљив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јетра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се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палпира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за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цм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испод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ДРЛ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,</a:t>
            </a:r>
            <a:endParaRPr lang="sr-Cyrl-RS" sz="26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слезина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се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пипа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за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1-2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цм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испод</a:t>
            </a:r>
            <a:r>
              <a:rPr lang="sr-Latn-CS" sz="26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600" dirty="0" smtClean="0">
                <a:latin typeface="Calibri" pitchFamily="34" charset="0"/>
                <a:cs typeface="Calibri" pitchFamily="34" charset="0"/>
              </a:rPr>
              <a:t>ЛРЛ</a:t>
            </a:r>
            <a:endParaRPr lang="en-US" sz="2600" dirty="0" smtClean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 advTm="2255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038" indent="-173038">
              <a:lnSpc>
                <a:spcPct val="120000"/>
              </a:lnSpc>
              <a:buNone/>
            </a:pPr>
            <a:endParaRPr lang="sr-Latn-CS" b="1" dirty="0" smtClean="0"/>
          </a:p>
          <a:p>
            <a:pPr marL="173038" indent="-173038">
              <a:lnSpc>
                <a:spcPct val="120000"/>
              </a:lnSpc>
            </a:pPr>
            <a:r>
              <a:rPr lang="sr-Cyrl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Нервни</a:t>
            </a:r>
            <a:r>
              <a:rPr lang="sr-Latn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систем</a:t>
            </a:r>
            <a:r>
              <a:rPr lang="sr-Latn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en-US" sz="24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endParaRPr lang="en-US" sz="20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болесник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је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сопорозан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,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рефлекси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ослабљени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,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лако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наглашен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Бабински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лево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,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20000"/>
              </a:lnSpc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горњи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Бружински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позитиван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Tm="1478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/>
          </a:bodyPr>
          <a:lstStyle/>
          <a:p>
            <a:pPr marL="173038" indent="-173038">
              <a:lnSpc>
                <a:spcPct val="130000"/>
              </a:lnSpc>
            </a:pPr>
            <a:r>
              <a:rPr lang="sr-Cyrl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Лабораторијске</a:t>
            </a:r>
            <a:r>
              <a:rPr lang="sr-Latn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анализе</a:t>
            </a:r>
            <a:endParaRPr lang="sr-Latn-CS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30000"/>
              </a:lnSpc>
            </a:pPr>
            <a:endParaRPr lang="sr-Latn-CS" sz="24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30000"/>
              </a:lnSpc>
            </a:pPr>
            <a:r>
              <a:rPr lang="sr-Cyrl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Хематолошке</a:t>
            </a:r>
            <a:r>
              <a:rPr lang="sr-Latn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400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анализе</a:t>
            </a:r>
            <a:endParaRPr lang="sr-Latn-RS" sz="24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30000"/>
              </a:lnSpc>
            </a:pPr>
            <a:endParaRPr lang="sr-Latn-RS" sz="2400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30000"/>
              </a:lnSpc>
            </a:pPr>
            <a:r>
              <a:rPr lang="en-U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SE</a:t>
            </a:r>
            <a:r>
              <a:rPr lang="sr-Latn-C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68 </a:t>
            </a:r>
            <a:r>
              <a:rPr lang="en-U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mm</a:t>
            </a:r>
            <a:r>
              <a:rPr lang="sr-Latn-C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sr-Cyrl-R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први сат</a:t>
            </a:r>
            <a:r>
              <a:rPr lang="sr-Latn-C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, </a:t>
            </a:r>
          </a:p>
          <a:p>
            <a:pPr marL="173038" indent="-173038">
              <a:lnSpc>
                <a:spcPct val="130000"/>
              </a:lnSpc>
            </a:pP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Erc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3,98 × 10</a:t>
            </a:r>
            <a:r>
              <a:rPr lang="sr-Latn-CS" sz="2200" baseline="30000" dirty="0" smtClean="0">
                <a:latin typeface="Calibri" pitchFamily="34" charset="0"/>
                <a:cs typeface="Calibri" pitchFamily="34" charset="0"/>
              </a:rPr>
              <a:t>12</a:t>
            </a:r>
          </a:p>
          <a:p>
            <a:pPr marL="173038" indent="-173038">
              <a:lnSpc>
                <a:spcPct val="130000"/>
              </a:lnSpc>
            </a:pPr>
            <a:r>
              <a:rPr lang="en-U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Le</a:t>
            </a:r>
            <a:r>
              <a:rPr lang="sr-Latn-C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1</a:t>
            </a:r>
            <a:r>
              <a:rPr lang="en-U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sr-Latn-C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en-U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sr-Latn-CS" sz="22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× 10</a:t>
            </a:r>
            <a:r>
              <a:rPr lang="sr-Latn-CS" sz="2200" baseline="300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9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 marL="173038" indent="-173038">
              <a:lnSpc>
                <a:spcPct val="130000"/>
              </a:lnSpc>
            </a:pP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Hgb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110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g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/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l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,  </a:t>
            </a:r>
          </a:p>
          <a:p>
            <a:pPr marL="173038" indent="-173038">
              <a:lnSpc>
                <a:spcPct val="130000"/>
              </a:lnSpc>
            </a:pP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Trc</a:t>
            </a:r>
            <a:r>
              <a:rPr lang="sr-Latn-CS" sz="2200" dirty="0" smtClean="0">
                <a:latin typeface="Calibri" pitchFamily="34" charset="0"/>
                <a:cs typeface="Calibri" pitchFamily="34" charset="0"/>
              </a:rPr>
              <a:t> 105,0 × 10</a:t>
            </a:r>
            <a:r>
              <a:rPr lang="sr-Latn-CS" sz="2200" baseline="30000" dirty="0" smtClean="0">
                <a:latin typeface="Calibri" pitchFamily="34" charset="0"/>
                <a:cs typeface="Calibri" pitchFamily="34" charset="0"/>
              </a:rPr>
              <a:t>9</a:t>
            </a:r>
            <a:endParaRPr lang="en-US" sz="2200" baseline="30000" dirty="0" smtClean="0">
              <a:latin typeface="Calibri" pitchFamily="34" charset="0"/>
              <a:cs typeface="Calibri" pitchFamily="34" charset="0"/>
            </a:endParaRPr>
          </a:p>
          <a:p>
            <a:pPr marL="173038" indent="-173038">
              <a:lnSpc>
                <a:spcPct val="130000"/>
              </a:lnSpc>
            </a:pPr>
            <a:endParaRPr lang="sr-Latn-CS" dirty="0" smtClean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advTm="13589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105</TotalTime>
  <Words>588</Words>
  <Application>Microsoft Office PowerPoint</Application>
  <PresentationFormat>On-screen Show (4:3)</PresentationFormat>
  <Paragraphs>108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Aspect</vt:lpstr>
      <vt:lpstr>Инфективне болести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Инфективне болести</dc:title>
  <dc:creator>Iva</dc:creator>
  <cp:lastModifiedBy>Iva</cp:lastModifiedBy>
  <cp:revision>34</cp:revision>
  <dcterms:created xsi:type="dcterms:W3CDTF">2020-09-17T18:19:35Z</dcterms:created>
  <dcterms:modified xsi:type="dcterms:W3CDTF">2020-10-01T10:10:19Z</dcterms:modified>
</cp:coreProperties>
</file>